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49"/>
  </p:notesMasterIdLst>
  <p:handoutMasterIdLst>
    <p:handoutMasterId r:id="rId50"/>
  </p:handoutMasterIdLst>
  <p:sldIdLst>
    <p:sldId id="777" r:id="rId2"/>
    <p:sldId id="715" r:id="rId3"/>
    <p:sldId id="521" r:id="rId4"/>
    <p:sldId id="522" r:id="rId5"/>
    <p:sldId id="523" r:id="rId6"/>
    <p:sldId id="524" r:id="rId7"/>
    <p:sldId id="526" r:id="rId8"/>
    <p:sldId id="527" r:id="rId9"/>
    <p:sldId id="528" r:id="rId10"/>
    <p:sldId id="831" r:id="rId11"/>
    <p:sldId id="844" r:id="rId12"/>
    <p:sldId id="862" r:id="rId13"/>
    <p:sldId id="848" r:id="rId14"/>
    <p:sldId id="803" r:id="rId15"/>
    <p:sldId id="849" r:id="rId16"/>
    <p:sldId id="850" r:id="rId17"/>
    <p:sldId id="851" r:id="rId18"/>
    <p:sldId id="847" r:id="rId19"/>
    <p:sldId id="857" r:id="rId20"/>
    <p:sldId id="595" r:id="rId21"/>
    <p:sldId id="863" r:id="rId22"/>
    <p:sldId id="858" r:id="rId23"/>
    <p:sldId id="864" r:id="rId24"/>
    <p:sldId id="865" r:id="rId25"/>
    <p:sldId id="853" r:id="rId26"/>
    <p:sldId id="867" r:id="rId27"/>
    <p:sldId id="854" r:id="rId28"/>
    <p:sldId id="866" r:id="rId29"/>
    <p:sldId id="855" r:id="rId30"/>
    <p:sldId id="843" r:id="rId31"/>
    <p:sldId id="562" r:id="rId32"/>
    <p:sldId id="563" r:id="rId33"/>
    <p:sldId id="564" r:id="rId34"/>
    <p:sldId id="565" r:id="rId35"/>
    <p:sldId id="801" r:id="rId36"/>
    <p:sldId id="567" r:id="rId37"/>
    <p:sldId id="568" r:id="rId38"/>
    <p:sldId id="569" r:id="rId39"/>
    <p:sldId id="573" r:id="rId40"/>
    <p:sldId id="574" r:id="rId41"/>
    <p:sldId id="868" r:id="rId42"/>
    <p:sldId id="575" r:id="rId43"/>
    <p:sldId id="576" r:id="rId44"/>
    <p:sldId id="643" r:id="rId45"/>
    <p:sldId id="577" r:id="rId46"/>
    <p:sldId id="802" r:id="rId47"/>
    <p:sldId id="581" r:id="rId48"/>
  </p:sldIdLst>
  <p:sldSz cx="9144000" cy="5143500" type="screen16x9"/>
  <p:notesSz cx="6858000" cy="9144000"/>
  <p:embeddedFontLst>
    <p:embeddedFont>
      <p:font typeface="Impact" panose="020B0806030902050204" pitchFamily="34" charset="0"/>
      <p:regular r:id="rId51"/>
    </p:embeddedFont>
    <p:embeddedFont>
      <p:font typeface="Arial Unicode MS" panose="020B0604020202020204" pitchFamily="34" charset="-122"/>
      <p:regular r:id="rId52"/>
    </p:embeddedFont>
    <p:embeddedFont>
      <p:font typeface="汉语拼音" panose="000B0604020202020204" pitchFamily="34" charset="0"/>
      <p:regular r:id="rId53"/>
    </p:embeddedFont>
    <p:embeddedFont>
      <p:font typeface="微软雅黑" panose="020B0503020204020204" pitchFamily="34" charset="-122"/>
      <p:regular r:id="rId54"/>
      <p:bold r:id="rId55"/>
    </p:embeddedFont>
    <p:embeddedFont>
      <p:font typeface="楷体" panose="02010609060101010101" pitchFamily="49" charset="-122"/>
      <p:regular r:id="rId56"/>
    </p:embeddedFont>
    <p:embeddedFont>
      <p:font typeface="黑体" panose="02010609060101010101" pitchFamily="49" charset="-122"/>
      <p:regular r:id="rId57"/>
    </p:embeddedFont>
    <p:embeddedFont>
      <p:font typeface="Calibri" panose="020F0502020204030204" pitchFamily="34" charset="0"/>
      <p:regular r:id="rId58"/>
      <p:bold r:id="rId59"/>
      <p:italic r:id="rId60"/>
      <p:boldItalic r:id="rId61"/>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71" autoAdjust="0"/>
    <p:restoredTop sz="95063" autoAdjust="0"/>
  </p:normalViewPr>
  <p:slideViewPr>
    <p:cSldViewPr>
      <p:cViewPr varScale="1">
        <p:scale>
          <a:sx n="113" d="100"/>
          <a:sy n="113" d="100"/>
        </p:scale>
        <p:origin x="-456" y="-10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font" Target="fonts/font5.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4.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3.fntdata"/><Relationship Id="rId58"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57" Type="http://schemas.openxmlformats.org/officeDocument/2006/relationships/font" Target="fonts/font7.fntdata"/><Relationship Id="rId61"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6.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5CCC8883-AB7B-40C1-81E1-D5C0E62A3B7E}" type="slidenum">
              <a:rPr lang="zh-CN" altLang="en-US"/>
              <a:pPr>
                <a:defRPr/>
              </a:pPr>
              <a:t>‹#›</a:t>
            </a:fld>
            <a:endParaRPr lang="zh-CN" altLang="en-US"/>
          </a:p>
        </p:txBody>
      </p:sp>
    </p:spTree>
    <p:extLst>
      <p:ext uri="{BB962C8B-B14F-4D97-AF65-F5344CB8AC3E}">
        <p14:creationId xmlns:p14="http://schemas.microsoft.com/office/powerpoint/2010/main" val="24806617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999FD9C0-9FF8-4A3B-9BE9-4722CA752F78}" type="slidenum">
              <a:rPr lang="zh-CN" altLang="en-US"/>
              <a:pPr>
                <a:defRPr/>
              </a:pPr>
              <a:t>‹#›</a:t>
            </a:fld>
            <a:endParaRPr lang="zh-CN" altLang="en-US"/>
          </a:p>
        </p:txBody>
      </p:sp>
    </p:spTree>
    <p:extLst>
      <p:ext uri="{BB962C8B-B14F-4D97-AF65-F5344CB8AC3E}">
        <p14:creationId xmlns:p14="http://schemas.microsoft.com/office/powerpoint/2010/main" val="9854743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52227" name="备注占位符 2"/>
          <p:cNvSpPr>
            <a:spLocks noGrp="1" noChangeArrowheads="1"/>
          </p:cNvSpPr>
          <p:nvPr>
            <p:ph type="body" idx="4294967295"/>
          </p:nvPr>
        </p:nvSpPr>
        <p:spPr bwMode="auto">
          <a:noFill/>
        </p:spPr>
        <p:txBody>
          <a:bodyPr>
            <a:prstTxWarp prst="textNoShape">
              <a:avLst/>
            </a:prstTxWarp>
          </a:bodyPr>
          <a:lstStyle/>
          <a:p>
            <a:pPr eaLnBrk="1" hangingPunct="1">
              <a:spcBef>
                <a:spcPct val="0"/>
              </a:spcBef>
            </a:pPr>
            <a:endParaRPr lang="zh-CN" altLang="en-US"/>
          </a:p>
        </p:txBody>
      </p:sp>
      <p:sp>
        <p:nvSpPr>
          <p:cNvPr id="52228" name="灯片编号占位符 3"/>
          <p:cNvSpPr>
            <a:spLocks noGrp="1" noChangeArrowheads="1"/>
          </p:cNvSpPr>
          <p:nvPr>
            <p:ph type="sldNum" sz="quarter" idx="5"/>
          </p:nvPr>
        </p:nvSpPr>
        <p:spPr bwMode="auto">
          <a:noFill/>
          <a:ln>
            <a:miter lim="800000"/>
            <a:headEnd/>
            <a:tailEnd/>
          </a:ln>
        </p:spPr>
        <p:txBody>
          <a:bodyPr/>
          <a:lstStyle/>
          <a:p>
            <a:pPr>
              <a:buFontTx/>
              <a:buNone/>
            </a:pPr>
            <a:fld id="{3E227647-9F63-4C9F-9DAB-8B84E14A95B3}" type="slidenum">
              <a:rPr lang="zh-CN" altLang="en-US" smtClean="0"/>
              <a:pPr>
                <a:buFontTx/>
                <a:buNone/>
              </a:pPr>
              <a:t>2</a:t>
            </a:fld>
            <a:endParaRPr lang="zh-CN" altLang="en-US"/>
          </a:p>
        </p:txBody>
      </p:sp>
      <p:sp>
        <p:nvSpPr>
          <p:cNvPr id="52229"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a:t>状元成才路</a:t>
            </a:r>
          </a:p>
        </p:txBody>
      </p:sp>
      <p:sp>
        <p:nvSpPr>
          <p:cNvPr id="52230" name="页眉占位符 5"/>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zh-CN" altLang="en-US"/>
              <a:t>状元成才路</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53251" name="备注占位符 2"/>
          <p:cNvSpPr>
            <a:spLocks noGrp="1" noChangeArrowheads="1"/>
          </p:cNvSpPr>
          <p:nvPr>
            <p:ph type="body" idx="4294967295"/>
          </p:nvPr>
        </p:nvSpPr>
        <p:spPr bwMode="auto">
          <a:noFill/>
        </p:spPr>
        <p:txBody>
          <a:bodyPr>
            <a:prstTxWarp prst="textNoShape">
              <a:avLst/>
            </a:prstTxWarp>
          </a:bodyPr>
          <a:lstStyle/>
          <a:p>
            <a:endParaRPr lang="zh-CN" altLang="en-US"/>
          </a:p>
        </p:txBody>
      </p:sp>
      <p:sp>
        <p:nvSpPr>
          <p:cNvPr id="53252" name="灯片编号占位符 3"/>
          <p:cNvSpPr>
            <a:spLocks noGrp="1" noChangeArrowheads="1"/>
          </p:cNvSpPr>
          <p:nvPr>
            <p:ph type="sldNum" sz="quarter" idx="5"/>
          </p:nvPr>
        </p:nvSpPr>
        <p:spPr bwMode="auto">
          <a:noFill/>
          <a:ln>
            <a:miter lim="800000"/>
            <a:headEnd/>
            <a:tailEnd/>
          </a:ln>
        </p:spPr>
        <p:txBody>
          <a:bodyPr/>
          <a:lstStyle/>
          <a:p>
            <a:pPr>
              <a:buFontTx/>
              <a:buNone/>
            </a:pPr>
            <a:fld id="{61CF2249-8B59-4B19-A1B0-0F3717B218F4}" type="slidenum">
              <a:rPr lang="zh-CN" altLang="en-US" smtClean="0"/>
              <a:pPr>
                <a:buFontTx/>
                <a:buNone/>
              </a:pPr>
              <a:t>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6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5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8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59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62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64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79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026" name="Picture 15"/>
          <p:cNvPicPr>
            <a:picLocks noChangeAspect="1" noChangeArrowheads="1"/>
          </p:cNvPicPr>
          <p:nvPr userDrawn="1"/>
        </p:nvPicPr>
        <p:blipFill>
          <a:blip r:embed="rId49" cstate="print">
            <a:lum bright="70000" contrast="-70000"/>
          </a:blip>
          <a:srcRect/>
          <a:stretch>
            <a:fillRect/>
          </a:stretch>
        </p:blipFill>
        <p:spPr bwMode="auto">
          <a:xfrm>
            <a:off x="0" y="7938"/>
            <a:ext cx="9144000" cy="5135562"/>
          </a:xfrm>
          <a:prstGeom prst="rect">
            <a:avLst/>
          </a:prstGeom>
          <a:noFill/>
          <a:ln w="9525">
            <a:noFill/>
            <a:miter lim="800000"/>
            <a:headEnd/>
            <a:tailEnd/>
          </a:ln>
        </p:spPr>
      </p:pic>
      <p:sp>
        <p:nvSpPr>
          <p:cNvPr id="7" name="矩形 6"/>
          <p:cNvSpPr>
            <a:spLocks noChangeArrowheads="1"/>
          </p:cNvSpPr>
          <p:nvPr/>
        </p:nvSpPr>
        <p:spPr bwMode="auto">
          <a:xfrm>
            <a:off x="5580113" y="69850"/>
            <a:ext cx="224163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buFontTx/>
              <a:buNone/>
              <a:defRPr/>
            </a:pPr>
            <a:r>
              <a:rPr kumimoji="1" lang="en-US" altLang="zh-CN" sz="2800" b="1" dirty="0" smtClean="0">
                <a:solidFill>
                  <a:srgbClr val="A11111"/>
                </a:solidFill>
                <a:latin typeface="宋体" pitchFamily="2" charset="-122"/>
              </a:rPr>
              <a:t>17</a:t>
            </a:r>
            <a:r>
              <a:rPr kumimoji="1" lang="zh-CN" altLang="en-US" sz="2800" b="1" baseline="30000" dirty="0" smtClean="0">
                <a:solidFill>
                  <a:srgbClr val="A11111"/>
                </a:solidFill>
                <a:latin typeface="宋体" pitchFamily="2" charset="-122"/>
              </a:rPr>
              <a:t>*</a:t>
            </a:r>
            <a:r>
              <a:rPr kumimoji="1" lang="en-US" altLang="zh-CN" sz="2800" b="1" dirty="0" smtClean="0">
                <a:solidFill>
                  <a:srgbClr val="A11111"/>
                </a:solidFill>
                <a:latin typeface="宋体" pitchFamily="2" charset="-122"/>
              </a:rPr>
              <a:t> </a:t>
            </a:r>
            <a:r>
              <a:rPr kumimoji="1" lang="zh-CN" altLang="en-US" sz="2400" b="1" dirty="0">
                <a:solidFill>
                  <a:srgbClr val="A11111"/>
                </a:solidFill>
                <a:latin typeface="宋体" pitchFamily="2" charset="-122"/>
              </a:rPr>
              <a:t>昆明的雨</a:t>
            </a:r>
            <a:r>
              <a:rPr kumimoji="1" lang="en-US" altLang="zh-CN" sz="2400" b="1" dirty="0">
                <a:solidFill>
                  <a:srgbClr val="A11111"/>
                </a:solidFill>
                <a:latin typeface="宋体" pitchFamily="2" charset="-122"/>
              </a:rPr>
              <a:t>/</a:t>
            </a:r>
          </a:p>
        </p:txBody>
      </p:sp>
      <p:pic>
        <p:nvPicPr>
          <p:cNvPr id="6" name="Picture 2" descr="C:\Users\Administrator\Desktop\初中七彩课堂图标.png"/>
          <p:cNvPicPr>
            <a:picLocks noChangeAspect="1" noChangeArrowheads="1"/>
          </p:cNvPicPr>
          <p:nvPr userDrawn="1"/>
        </p:nvPicPr>
        <p:blipFill>
          <a:blip r:embed="rId50"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9856" r:id="rId1"/>
    <p:sldLayoutId id="2147489857" r:id="rId2"/>
    <p:sldLayoutId id="2147489858" r:id="rId3"/>
    <p:sldLayoutId id="2147489859" r:id="rId4"/>
    <p:sldLayoutId id="2147489860" r:id="rId5"/>
    <p:sldLayoutId id="2147489861" r:id="rId6"/>
    <p:sldLayoutId id="2147489862" r:id="rId7"/>
    <p:sldLayoutId id="2147489902" r:id="rId8"/>
    <p:sldLayoutId id="2147489863" r:id="rId9"/>
    <p:sldLayoutId id="2147489864" r:id="rId10"/>
    <p:sldLayoutId id="2147489865" r:id="rId11"/>
    <p:sldLayoutId id="2147489866" r:id="rId12"/>
    <p:sldLayoutId id="2147489867" r:id="rId13"/>
    <p:sldLayoutId id="2147489868" r:id="rId14"/>
    <p:sldLayoutId id="2147489869" r:id="rId15"/>
    <p:sldLayoutId id="2147489870" r:id="rId16"/>
    <p:sldLayoutId id="2147489871" r:id="rId17"/>
    <p:sldLayoutId id="2147489872" r:id="rId18"/>
    <p:sldLayoutId id="2147489873" r:id="rId19"/>
    <p:sldLayoutId id="2147489874" r:id="rId20"/>
    <p:sldLayoutId id="2147489875" r:id="rId21"/>
    <p:sldLayoutId id="2147489876" r:id="rId22"/>
    <p:sldLayoutId id="2147489877" r:id="rId23"/>
    <p:sldLayoutId id="2147489878" r:id="rId24"/>
    <p:sldLayoutId id="2147489879" r:id="rId25"/>
    <p:sldLayoutId id="2147489880" r:id="rId26"/>
    <p:sldLayoutId id="2147489881" r:id="rId27"/>
    <p:sldLayoutId id="2147489882" r:id="rId28"/>
    <p:sldLayoutId id="2147489883" r:id="rId29"/>
    <p:sldLayoutId id="2147489884" r:id="rId30"/>
    <p:sldLayoutId id="2147489885" r:id="rId31"/>
    <p:sldLayoutId id="2147489886" r:id="rId32"/>
    <p:sldLayoutId id="2147489887" r:id="rId33"/>
    <p:sldLayoutId id="2147489888" r:id="rId34"/>
    <p:sldLayoutId id="2147489889" r:id="rId35"/>
    <p:sldLayoutId id="2147489890" r:id="rId36"/>
    <p:sldLayoutId id="2147489891" r:id="rId37"/>
    <p:sldLayoutId id="2147489892" r:id="rId38"/>
    <p:sldLayoutId id="2147489893" r:id="rId39"/>
    <p:sldLayoutId id="2147489894" r:id="rId40"/>
    <p:sldLayoutId id="2147489895" r:id="rId41"/>
    <p:sldLayoutId id="2147489896" r:id="rId42"/>
    <p:sldLayoutId id="2147489897" r:id="rId43"/>
    <p:sldLayoutId id="2147489898" r:id="rId44"/>
    <p:sldLayoutId id="2147489899" r:id="rId45"/>
    <p:sldLayoutId id="2147489900" r:id="rId46"/>
    <p:sldLayoutId id="2147489901" r:id="rId47"/>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slide" Target="slide20.xml"/><Relationship Id="rId5" Type="http://schemas.openxmlformats.org/officeDocument/2006/relationships/slide" Target="slide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1"/>
          <p:cNvSpPr>
            <a:spLocks noChangeArrowheads="1"/>
          </p:cNvSpPr>
          <p:nvPr/>
        </p:nvSpPr>
        <p:spPr bwMode="auto">
          <a:xfrm>
            <a:off x="492125" y="857250"/>
            <a:ext cx="8159750" cy="3324225"/>
          </a:xfrm>
          <a:prstGeom prst="rect">
            <a:avLst/>
          </a:prstGeom>
          <a:noFill/>
          <a:ln w="9525">
            <a:noFill/>
            <a:miter lim="800000"/>
            <a:headEnd/>
            <a:tailEnd/>
          </a:ln>
        </p:spPr>
        <p:txBody>
          <a:bodyPr>
            <a:spAutoFit/>
          </a:bodyPr>
          <a:lstStyle/>
          <a:p>
            <a:pPr eaLnBrk="0" hangingPunct="0">
              <a:lnSpc>
                <a:spcPct val="150000"/>
              </a:lnSpc>
            </a:pPr>
            <a:r>
              <a:rPr lang="zh-CN" altLang="en-US" sz="2800" b="1">
                <a:latin typeface="楷体" pitchFamily="49" charset="-122"/>
                <a:ea typeface="楷体" pitchFamily="49" charset="-122"/>
              </a:rPr>
              <a:t>    你喜欢雨吗？为什么喜欢（不喜欢）呢？如果让你用一个词语或者一句话来描述家乡的雨，你会如何回答呢？</a:t>
            </a:r>
            <a:endParaRPr lang="en-US" altLang="zh-CN" sz="2800" b="1">
              <a:latin typeface="楷体" pitchFamily="49" charset="-122"/>
              <a:ea typeface="楷体" pitchFamily="49" charset="-122"/>
            </a:endParaRPr>
          </a:p>
          <a:p>
            <a:pPr eaLnBrk="0" hangingPunct="0">
              <a:lnSpc>
                <a:spcPct val="150000"/>
              </a:lnSpc>
            </a:pP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今天，让我们跟随汪曾祺先生一起感受昆明的雨吧。</a:t>
            </a:r>
            <a:endParaRPr lang="en-US" altLang="zh-CN" sz="2800" b="1">
              <a:latin typeface="楷体" pitchFamily="49" charset="-122"/>
              <a:ea typeface="楷体" pitchFamily="49" charset="-122"/>
            </a:endParaRPr>
          </a:p>
        </p:txBody>
      </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1"/>
          <p:cNvSpPr txBox="1">
            <a:spLocks noChangeArrowheads="1"/>
          </p:cNvSpPr>
          <p:nvPr/>
        </p:nvSpPr>
        <p:spPr bwMode="auto">
          <a:xfrm>
            <a:off x="1295400" y="771525"/>
            <a:ext cx="6553200" cy="523875"/>
          </a:xfrm>
          <a:prstGeom prst="rect">
            <a:avLst/>
          </a:prstGeom>
          <a:noFill/>
          <a:ln w="9525">
            <a:noFill/>
            <a:miter lim="800000"/>
            <a:headEnd/>
            <a:tailEnd/>
          </a:ln>
        </p:spPr>
        <p:txBody>
          <a:bodyPr>
            <a:spAutoFit/>
          </a:bodyPr>
          <a:lstStyle/>
          <a:p>
            <a:r>
              <a:rPr lang="zh-CN" altLang="en-US" sz="2800" b="1">
                <a:latin typeface="宋体" pitchFamily="2" charset="-122"/>
              </a:rPr>
              <a:t>通读课文，说说昆明的雨有怎样的特点。</a:t>
            </a:r>
          </a:p>
        </p:txBody>
      </p:sp>
      <p:grpSp>
        <p:nvGrpSpPr>
          <p:cNvPr id="12291" name="组合 15"/>
          <p:cNvGrpSpPr>
            <a:grpSpLocks/>
          </p:cNvGrpSpPr>
          <p:nvPr/>
        </p:nvGrpSpPr>
        <p:grpSpPr bwMode="auto">
          <a:xfrm>
            <a:off x="44450" y="-39688"/>
            <a:ext cx="2006600" cy="522288"/>
            <a:chOff x="70" y="-63"/>
            <a:chExt cx="3160" cy="824"/>
          </a:xfrm>
        </p:grpSpPr>
        <p:sp>
          <p:nvSpPr>
            <p:cNvPr id="12295"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p:cNvSpPr/>
          <p:nvPr/>
        </p:nvSpPr>
        <p:spPr>
          <a:xfrm>
            <a:off x="1047750" y="1908175"/>
            <a:ext cx="2371725" cy="1816100"/>
          </a:xfrm>
          <a:prstGeom prst="rect">
            <a:avLst/>
          </a:prstGeom>
          <a:solidFill>
            <a:schemeClr val="accent2">
              <a:lumMod val="60000"/>
              <a:lumOff val="40000"/>
            </a:schemeClr>
          </a:solidFill>
        </p:spPr>
        <p:txBody>
          <a:bodyPr>
            <a:spAutoFit/>
          </a:bodyPr>
          <a:lstStyle/>
          <a:p>
            <a:pPr algn="ctr">
              <a:defRPr/>
            </a:pPr>
            <a:r>
              <a:rPr lang="zh-CN" altLang="en-US" sz="2800" b="1" dirty="0">
                <a:solidFill>
                  <a:prstClr val="black"/>
                </a:solidFill>
                <a:latin typeface="楷体" panose="02010609060101010101" pitchFamily="49" charset="-122"/>
                <a:ea typeface="楷体" panose="02010609060101010101" pitchFamily="49" charset="-122"/>
              </a:rPr>
              <a:t>雨季长</a:t>
            </a:r>
            <a:endParaRPr lang="en-US" altLang="zh-CN" sz="2800" b="1" dirty="0">
              <a:solidFill>
                <a:prstClr val="black"/>
              </a:solidFill>
              <a:latin typeface="楷体" panose="02010609060101010101" pitchFamily="49" charset="-122"/>
              <a:ea typeface="楷体" panose="02010609060101010101" pitchFamily="49" charset="-122"/>
            </a:endParaRPr>
          </a:p>
          <a:p>
            <a:pPr algn="ctr">
              <a:defRPr/>
            </a:pPr>
            <a:r>
              <a:rPr lang="zh-CN" altLang="en-US" sz="2800" b="1" dirty="0">
                <a:solidFill>
                  <a:prstClr val="black"/>
                </a:solidFill>
                <a:latin typeface="楷体" panose="02010609060101010101" pitchFamily="49" charset="-122"/>
                <a:ea typeface="楷体" panose="02010609060101010101" pitchFamily="49" charset="-122"/>
              </a:rPr>
              <a:t>但不使人厌烦不使人气闷</a:t>
            </a:r>
            <a:endParaRPr lang="en-US" altLang="zh-CN" sz="2800" b="1" dirty="0">
              <a:solidFill>
                <a:prstClr val="black"/>
              </a:solidFill>
              <a:latin typeface="楷体" panose="02010609060101010101" pitchFamily="49" charset="-122"/>
              <a:ea typeface="楷体" panose="02010609060101010101" pitchFamily="49" charset="-122"/>
            </a:endParaRPr>
          </a:p>
          <a:p>
            <a:pPr algn="ctr">
              <a:defRPr/>
            </a:pPr>
            <a:r>
              <a:rPr lang="zh-CN" altLang="en-US" sz="2800" b="1" dirty="0">
                <a:solidFill>
                  <a:prstClr val="black"/>
                </a:solidFill>
                <a:latin typeface="楷体" panose="02010609060101010101" pitchFamily="49" charset="-122"/>
                <a:ea typeface="楷体" panose="02010609060101010101" pitchFamily="49" charset="-122"/>
              </a:rPr>
              <a:t>人很舒服</a:t>
            </a:r>
          </a:p>
        </p:txBody>
      </p:sp>
      <p:sp>
        <p:nvSpPr>
          <p:cNvPr id="3" name="矩形 2"/>
          <p:cNvSpPr/>
          <p:nvPr/>
        </p:nvSpPr>
        <p:spPr>
          <a:xfrm>
            <a:off x="4427538" y="2106613"/>
            <a:ext cx="1728787" cy="1384300"/>
          </a:xfrm>
          <a:prstGeom prst="rect">
            <a:avLst/>
          </a:prstGeom>
          <a:solidFill>
            <a:schemeClr val="accent5">
              <a:lumMod val="40000"/>
              <a:lumOff val="60000"/>
            </a:schemeClr>
          </a:solidFill>
        </p:spPr>
        <p:txBody>
          <a:bodyPr>
            <a:spAutoFit/>
          </a:bodyPr>
          <a:lstStyle/>
          <a:p>
            <a:pPr algn="ctr">
              <a:defRPr/>
            </a:pPr>
            <a:r>
              <a:rPr lang="zh-CN" altLang="en-US" sz="2800" b="1" dirty="0">
                <a:solidFill>
                  <a:prstClr val="black"/>
                </a:solidFill>
                <a:latin typeface="楷体" panose="02010609060101010101" pitchFamily="49" charset="-122"/>
                <a:ea typeface="楷体" panose="02010609060101010101" pitchFamily="49" charset="-122"/>
              </a:rPr>
              <a:t>明亮</a:t>
            </a:r>
            <a:endParaRPr lang="en-US" altLang="zh-CN" sz="2800" b="1" dirty="0">
              <a:solidFill>
                <a:prstClr val="black"/>
              </a:solidFill>
              <a:latin typeface="楷体" panose="02010609060101010101" pitchFamily="49" charset="-122"/>
              <a:ea typeface="楷体" panose="02010609060101010101" pitchFamily="49" charset="-122"/>
            </a:endParaRPr>
          </a:p>
          <a:p>
            <a:pPr algn="ctr">
              <a:defRPr/>
            </a:pPr>
            <a:r>
              <a:rPr lang="zh-CN" altLang="en-US" sz="2800" b="1" dirty="0">
                <a:solidFill>
                  <a:prstClr val="black"/>
                </a:solidFill>
                <a:latin typeface="楷体" panose="02010609060101010101" pitchFamily="49" charset="-122"/>
                <a:ea typeface="楷体" panose="02010609060101010101" pitchFamily="49" charset="-122"/>
              </a:rPr>
              <a:t>丰满</a:t>
            </a:r>
            <a:endParaRPr lang="en-US" altLang="zh-CN" sz="2800" b="1" dirty="0">
              <a:solidFill>
                <a:prstClr val="black"/>
              </a:solidFill>
              <a:latin typeface="楷体" panose="02010609060101010101" pitchFamily="49" charset="-122"/>
              <a:ea typeface="楷体" panose="02010609060101010101" pitchFamily="49" charset="-122"/>
            </a:endParaRPr>
          </a:p>
          <a:p>
            <a:pPr algn="ctr">
              <a:defRPr/>
            </a:pPr>
            <a:r>
              <a:rPr lang="zh-CN" altLang="en-US" sz="2800" b="1" dirty="0">
                <a:solidFill>
                  <a:prstClr val="black"/>
                </a:solidFill>
                <a:latin typeface="楷体" panose="02010609060101010101" pitchFamily="49" charset="-122"/>
                <a:ea typeface="楷体" panose="02010609060101010101" pitchFamily="49" charset="-122"/>
              </a:rPr>
              <a:t>使人动情</a:t>
            </a:r>
          </a:p>
        </p:txBody>
      </p:sp>
      <p:sp>
        <p:nvSpPr>
          <p:cNvPr id="4" name="矩形 3"/>
          <p:cNvSpPr/>
          <p:nvPr/>
        </p:nvSpPr>
        <p:spPr>
          <a:xfrm>
            <a:off x="6978650" y="2438400"/>
            <a:ext cx="906463" cy="523875"/>
          </a:xfrm>
          <a:prstGeom prst="rect">
            <a:avLst/>
          </a:prstGeom>
          <a:solidFill>
            <a:schemeClr val="accent6">
              <a:lumMod val="60000"/>
              <a:lumOff val="40000"/>
            </a:schemeClr>
          </a:solidFill>
        </p:spPr>
        <p:txBody>
          <a:bodyPr wrap="none">
            <a:spAutoFit/>
          </a:bodyPr>
          <a:lstStyle/>
          <a:p>
            <a:pPr>
              <a:defRPr/>
            </a:pPr>
            <a:r>
              <a:rPr lang="zh-CN" altLang="en-US" sz="2800" b="1" dirty="0">
                <a:solidFill>
                  <a:prstClr val="black"/>
                </a:solidFill>
                <a:latin typeface="楷体" panose="02010609060101010101" pitchFamily="49" charset="-122"/>
                <a:ea typeface="楷体" panose="02010609060101010101" pitchFamily="49" charset="-122"/>
              </a:rPr>
              <a:t>浓绿</a:t>
            </a:r>
            <a:endParaRPr lang="zh-CN" altLang="en-US" dirty="0">
              <a:latin typeface="楷体" panose="02010609060101010101" pitchFamily="49" charset="-122"/>
              <a:ea typeface="楷体" panose="02010609060101010101" pitchFamily="49"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2"/>
          <p:cNvSpPr>
            <a:spLocks noChangeArrowheads="1"/>
          </p:cNvSpPr>
          <p:nvPr/>
        </p:nvSpPr>
        <p:spPr bwMode="auto">
          <a:xfrm>
            <a:off x="630238" y="1828800"/>
            <a:ext cx="7883525" cy="1384300"/>
          </a:xfrm>
          <a:prstGeom prst="rect">
            <a:avLst/>
          </a:prstGeom>
          <a:noFill/>
          <a:ln w="9525">
            <a:noFill/>
            <a:miter lim="800000"/>
            <a:headEnd/>
            <a:tailEnd/>
          </a:ln>
        </p:spPr>
        <p:txBody>
          <a:bodyPr>
            <a:spAutoFit/>
          </a:bodyPr>
          <a:lstStyle/>
          <a:p>
            <a:pPr algn="ctr">
              <a:lnSpc>
                <a:spcPct val="150000"/>
              </a:lnSpc>
            </a:pPr>
            <a:r>
              <a:rPr lang="zh-CN" altLang="en-US" sz="2800" b="1">
                <a:solidFill>
                  <a:srgbClr val="FF0000"/>
                </a:solidFill>
                <a:latin typeface="楷体" pitchFamily="49" charset="-122"/>
                <a:ea typeface="楷体" pitchFamily="49" charset="-122"/>
              </a:rPr>
              <a:t>仙人掌、各种菌子、杨梅、买杨梅的女孩子、缅桂花和木香花、为宁坤作画、与德熙去小酒馆</a:t>
            </a:r>
          </a:p>
        </p:txBody>
      </p:sp>
      <p:sp>
        <p:nvSpPr>
          <p:cNvPr id="13315" name="矩形 4"/>
          <p:cNvSpPr>
            <a:spLocks noChangeArrowheads="1"/>
          </p:cNvSpPr>
          <p:nvPr/>
        </p:nvSpPr>
        <p:spPr bwMode="auto">
          <a:xfrm>
            <a:off x="684213" y="754063"/>
            <a:ext cx="7775575" cy="954087"/>
          </a:xfrm>
          <a:prstGeom prst="rect">
            <a:avLst/>
          </a:prstGeom>
          <a:noFill/>
          <a:ln w="9525">
            <a:noFill/>
            <a:miter lim="800000"/>
            <a:headEnd/>
            <a:tailEnd/>
          </a:ln>
        </p:spPr>
        <p:txBody>
          <a:bodyPr>
            <a:spAutoFit/>
          </a:bodyPr>
          <a:lstStyle/>
          <a:p>
            <a:r>
              <a:rPr lang="zh-CN" altLang="en-US" sz="2800" b="1">
                <a:solidFill>
                  <a:srgbClr val="000000"/>
                </a:solidFill>
                <a:latin typeface="宋体" pitchFamily="2" charset="-122"/>
              </a:rPr>
              <a:t>    文章除了写雨，还写了些什么？这些与“昆明的雨”有什么关系？ </a:t>
            </a:r>
          </a:p>
        </p:txBody>
      </p:sp>
      <p:grpSp>
        <p:nvGrpSpPr>
          <p:cNvPr id="13316" name="组合 15"/>
          <p:cNvGrpSpPr>
            <a:grpSpLocks/>
          </p:cNvGrpSpPr>
          <p:nvPr/>
        </p:nvGrpSpPr>
        <p:grpSpPr bwMode="auto">
          <a:xfrm>
            <a:off x="44450" y="-39688"/>
            <a:ext cx="2006600" cy="522288"/>
            <a:chOff x="70" y="-63"/>
            <a:chExt cx="3160" cy="824"/>
          </a:xfrm>
        </p:grpSpPr>
        <p:sp>
          <p:nvSpPr>
            <p:cNvPr id="13318"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6"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p:cNvSpPr/>
          <p:nvPr/>
        </p:nvSpPr>
        <p:spPr>
          <a:xfrm>
            <a:off x="1530350" y="3417888"/>
            <a:ext cx="6083300" cy="738187"/>
          </a:xfrm>
          <a:prstGeom prst="rect">
            <a:avLst/>
          </a:prstGeom>
          <a:solidFill>
            <a:schemeClr val="accent5">
              <a:lumMod val="40000"/>
              <a:lumOff val="60000"/>
            </a:schemeClr>
          </a:solidFill>
        </p:spPr>
        <p:txBody>
          <a:bodyPr>
            <a:spAutoFit/>
          </a:bodyPr>
          <a:lstStyle/>
          <a:p>
            <a:pPr>
              <a:lnSpc>
                <a:spcPct val="150000"/>
              </a:lnSpc>
              <a:defRPr/>
            </a:pPr>
            <a:r>
              <a:rPr lang="zh-CN" altLang="en-US" sz="2800" b="1" dirty="0">
                <a:solidFill>
                  <a:prstClr val="black"/>
                </a:solidFill>
                <a:latin typeface="楷体" pitchFamily="49" charset="-122"/>
                <a:ea typeface="楷体" pitchFamily="49" charset="-122"/>
              </a:rPr>
              <a:t>这些人、事、物都是昆明雨季特有的。 </a:t>
            </a: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randombar(horizont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5"/>
          <p:cNvGrpSpPr>
            <a:grpSpLocks/>
          </p:cNvGrpSpPr>
          <p:nvPr/>
        </p:nvGrpSpPr>
        <p:grpSpPr bwMode="auto">
          <a:xfrm>
            <a:off x="44450" y="-39688"/>
            <a:ext cx="2006600" cy="522288"/>
            <a:chOff x="70" y="-63"/>
            <a:chExt cx="3160" cy="824"/>
          </a:xfrm>
        </p:grpSpPr>
        <p:sp>
          <p:nvSpPr>
            <p:cNvPr id="14343"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4339" name="组合 7"/>
          <p:cNvGrpSpPr>
            <a:grpSpLocks/>
          </p:cNvGrpSpPr>
          <p:nvPr/>
        </p:nvGrpSpPr>
        <p:grpSpPr bwMode="auto">
          <a:xfrm>
            <a:off x="755650" y="1404938"/>
            <a:ext cx="7986713" cy="2174875"/>
            <a:chOff x="827088" y="973832"/>
            <a:chExt cx="7986712" cy="2174181"/>
          </a:xfrm>
        </p:grpSpPr>
        <p:pic>
          <p:nvPicPr>
            <p:cNvPr id="14340" name="图片 1"/>
            <p:cNvPicPr>
              <a:picLocks noChangeAspect="1"/>
            </p:cNvPicPr>
            <p:nvPr/>
          </p:nvPicPr>
          <p:blipFill>
            <a:blip r:embed="rId2" cstate="print"/>
            <a:srcRect/>
            <a:stretch>
              <a:fillRect/>
            </a:stretch>
          </p:blipFill>
          <p:spPr bwMode="auto">
            <a:xfrm>
              <a:off x="827088" y="1565275"/>
              <a:ext cx="1104900" cy="1582738"/>
            </a:xfrm>
            <a:prstGeom prst="rect">
              <a:avLst/>
            </a:prstGeom>
            <a:noFill/>
            <a:ln w="9525">
              <a:noFill/>
              <a:miter lim="800000"/>
              <a:headEnd/>
              <a:tailEnd/>
            </a:ln>
          </p:spPr>
        </p:pic>
        <p:pic>
          <p:nvPicPr>
            <p:cNvPr id="14341" name="圆角矩形 14"/>
            <p:cNvPicPr>
              <a:picLocks noChangeArrowheads="1"/>
            </p:cNvPicPr>
            <p:nvPr/>
          </p:nvPicPr>
          <p:blipFill>
            <a:blip r:embed="rId3" cstate="print"/>
            <a:srcRect/>
            <a:stretch>
              <a:fillRect/>
            </a:stretch>
          </p:blipFill>
          <p:spPr bwMode="auto">
            <a:xfrm>
              <a:off x="1435100" y="973832"/>
              <a:ext cx="7378700" cy="1022102"/>
            </a:xfrm>
            <a:prstGeom prst="rect">
              <a:avLst/>
            </a:prstGeom>
            <a:noFill/>
            <a:ln w="9525">
              <a:noFill/>
              <a:miter lim="800000"/>
              <a:headEnd/>
              <a:tailEnd/>
            </a:ln>
          </p:spPr>
        </p:pic>
        <p:sp>
          <p:nvSpPr>
            <p:cNvPr id="14342" name="矩形 14"/>
            <p:cNvSpPr>
              <a:spLocks noChangeArrowheads="1"/>
            </p:cNvSpPr>
            <p:nvPr/>
          </p:nvSpPr>
          <p:spPr bwMode="auto">
            <a:xfrm>
              <a:off x="2324894" y="1117600"/>
              <a:ext cx="6120680" cy="540725"/>
            </a:xfrm>
            <a:prstGeom prst="rect">
              <a:avLst/>
            </a:prstGeom>
            <a:noFill/>
            <a:ln w="9525">
              <a:noFill/>
              <a:miter lim="800000"/>
              <a:headEnd/>
              <a:tailEnd/>
            </a:ln>
          </p:spPr>
          <p:txBody>
            <a:bodyPr>
              <a:spAutoFit/>
            </a:bodyPr>
            <a:lstStyle/>
            <a:p>
              <a:pPr>
                <a:lnSpc>
                  <a:spcPct val="120000"/>
                </a:lnSpc>
              </a:pPr>
              <a:r>
                <a:rPr lang="zh-CN" altLang="en-US" sz="2800">
                  <a:solidFill>
                    <a:srgbClr val="A96A00"/>
                  </a:solidFill>
                  <a:latin typeface="黑体" pitchFamily="49" charset="-122"/>
                  <a:ea typeface="黑体" pitchFamily="49" charset="-122"/>
                </a:rPr>
                <a:t>作者是如何描写这些人、事、物的？</a:t>
              </a:r>
            </a:p>
          </p:txBody>
        </p:sp>
      </p:grpSp>
    </p:spTree>
  </p:cSld>
  <p:clrMapOvr>
    <a:masterClrMapping/>
  </p:clrMapOvr>
  <p:transition advTm="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2"/>
          <p:cNvSpPr>
            <a:spLocks noChangeArrowheads="1"/>
          </p:cNvSpPr>
          <p:nvPr/>
        </p:nvSpPr>
        <p:spPr bwMode="auto">
          <a:xfrm>
            <a:off x="1331913" y="3049588"/>
            <a:ext cx="6480175" cy="522287"/>
          </a:xfrm>
          <a:prstGeom prst="rect">
            <a:avLst/>
          </a:prstGeom>
          <a:solidFill>
            <a:schemeClr val="accent5">
              <a:lumMod val="40000"/>
              <a:lumOff val="6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r>
              <a:rPr lang="zh-CN" altLang="en-US" sz="2800" b="1" dirty="0">
                <a:latin typeface="楷体" panose="02010609060101010101" pitchFamily="49" charset="-122"/>
                <a:ea typeface="楷体" panose="02010609060101010101" pitchFamily="49" charset="-122"/>
              </a:rPr>
              <a:t>“倒挂着还能开花”说明昆明雨水之多。</a:t>
            </a:r>
          </a:p>
        </p:txBody>
      </p:sp>
      <p:grpSp>
        <p:nvGrpSpPr>
          <p:cNvPr id="15363" name="组合 15"/>
          <p:cNvGrpSpPr>
            <a:grpSpLocks/>
          </p:cNvGrpSpPr>
          <p:nvPr/>
        </p:nvGrpSpPr>
        <p:grpSpPr bwMode="auto">
          <a:xfrm>
            <a:off x="44450" y="-39688"/>
            <a:ext cx="2006600" cy="522288"/>
            <a:chOff x="70" y="-63"/>
            <a:chExt cx="3160" cy="824"/>
          </a:xfrm>
        </p:grpSpPr>
        <p:sp>
          <p:nvSpPr>
            <p:cNvPr id="15367"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5364" name="矩形 1"/>
          <p:cNvSpPr>
            <a:spLocks noChangeArrowheads="1"/>
          </p:cNvSpPr>
          <p:nvPr/>
        </p:nvSpPr>
        <p:spPr bwMode="auto">
          <a:xfrm>
            <a:off x="449263" y="522288"/>
            <a:ext cx="1265237" cy="522287"/>
          </a:xfrm>
          <a:prstGeom prst="rect">
            <a:avLst/>
          </a:prstGeom>
          <a:noFill/>
          <a:ln w="9525">
            <a:noFill/>
            <a:miter lim="800000"/>
            <a:headEnd/>
            <a:tailEnd/>
          </a:ln>
        </p:spPr>
        <p:txBody>
          <a:bodyPr wrap="none">
            <a:spAutoFit/>
          </a:bodyPr>
          <a:lstStyle/>
          <a:p>
            <a:r>
              <a:rPr lang="zh-CN" altLang="en-US" sz="2800">
                <a:solidFill>
                  <a:srgbClr val="FF0000"/>
                </a:solidFill>
                <a:latin typeface="黑体" pitchFamily="49" charset="-122"/>
                <a:ea typeface="黑体" pitchFamily="49" charset="-122"/>
              </a:rPr>
              <a:t>仙人掌</a:t>
            </a:r>
            <a:endParaRPr lang="en-US" altLang="zh-CN" sz="2800">
              <a:solidFill>
                <a:srgbClr val="FF0000"/>
              </a:solidFill>
              <a:latin typeface="黑体" pitchFamily="49" charset="-122"/>
              <a:ea typeface="黑体" pitchFamily="49" charset="-122"/>
            </a:endParaRPr>
          </a:p>
        </p:txBody>
      </p:sp>
      <p:sp>
        <p:nvSpPr>
          <p:cNvPr id="15365" name="矩形 6"/>
          <p:cNvSpPr>
            <a:spLocks noChangeArrowheads="1"/>
          </p:cNvSpPr>
          <p:nvPr/>
        </p:nvSpPr>
        <p:spPr bwMode="auto">
          <a:xfrm>
            <a:off x="517525" y="1203325"/>
            <a:ext cx="8108950" cy="954088"/>
          </a:xfrm>
          <a:prstGeom prst="rect">
            <a:avLst/>
          </a:prstGeom>
          <a:noFill/>
          <a:ln w="9525">
            <a:noFill/>
            <a:miter lim="800000"/>
            <a:headEnd/>
            <a:tailEnd/>
          </a:ln>
        </p:spPr>
        <p:txBody>
          <a:bodyPr>
            <a:spAutoFit/>
          </a:bodyPr>
          <a:lstStyle/>
          <a:p>
            <a:r>
              <a:rPr lang="zh-CN" altLang="en-US" sz="2800" b="1">
                <a:solidFill>
                  <a:srgbClr val="000000"/>
                </a:solidFill>
              </a:rPr>
              <a:t>    仙人掌有什么特点？“倒挂着还能开花”说明了什么？</a:t>
            </a:r>
            <a:endParaRPr lang="en-US" altLang="zh-CN" sz="2800" b="1">
              <a:solidFill>
                <a:srgbClr val="000000"/>
              </a:solidFill>
            </a:endParaRPr>
          </a:p>
        </p:txBody>
      </p:sp>
      <p:sp>
        <p:nvSpPr>
          <p:cNvPr id="15366" name="矩形 7"/>
          <p:cNvSpPr>
            <a:spLocks noChangeArrowheads="1"/>
          </p:cNvSpPr>
          <p:nvPr/>
        </p:nvSpPr>
        <p:spPr bwMode="auto">
          <a:xfrm>
            <a:off x="4119563" y="2284413"/>
            <a:ext cx="904875" cy="522287"/>
          </a:xfrm>
          <a:prstGeom prst="rect">
            <a:avLst/>
          </a:prstGeom>
          <a:noFill/>
          <a:ln w="9525">
            <a:noFill/>
            <a:miter lim="800000"/>
            <a:headEnd/>
            <a:tailEnd/>
          </a:ln>
        </p:spPr>
        <p:txBody>
          <a:bodyPr wrap="none">
            <a:spAutoFit/>
          </a:bodyPr>
          <a:lstStyle/>
          <a:p>
            <a:r>
              <a:rPr lang="zh-CN" altLang="en-US" sz="2800" b="1">
                <a:solidFill>
                  <a:srgbClr val="0000FF"/>
                </a:solidFill>
                <a:latin typeface="楷体" pitchFamily="49" charset="-122"/>
                <a:ea typeface="楷体" pitchFamily="49" charset="-122"/>
              </a:rPr>
              <a:t>肥大</a:t>
            </a:r>
            <a:endParaRPr lang="zh-CN" altLang="en-US">
              <a:solidFill>
                <a:srgbClr val="0000FF"/>
              </a:solidFill>
              <a:latin typeface="楷体" pitchFamily="49" charset="-122"/>
              <a:ea typeface="楷体" pitchFamily="49"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randombar(horizontal)">
                                      <p:cBhvr>
                                        <p:cTn id="7" dur="500"/>
                                        <p:tgtEl>
                                          <p:spTgt spid="1536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randombar(horizontal)">
                                      <p:cBhvr>
                                        <p:cTn id="12"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p:bldP spid="1536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
          <p:cNvSpPr>
            <a:spLocks noChangeArrowheads="1"/>
          </p:cNvSpPr>
          <p:nvPr/>
        </p:nvSpPr>
        <p:spPr bwMode="auto">
          <a:xfrm>
            <a:off x="360363" y="935038"/>
            <a:ext cx="8423275" cy="830262"/>
          </a:xfrm>
          <a:prstGeom prst="rect">
            <a:avLst/>
          </a:prstGeom>
          <a:noFill/>
          <a:ln w="9525">
            <a:noFill/>
            <a:miter lim="800000"/>
            <a:headEnd/>
            <a:tailEnd/>
          </a:ln>
        </p:spPr>
        <p:txBody>
          <a:bodyPr>
            <a:spAutoFit/>
          </a:bodyPr>
          <a:lstStyle/>
          <a:p>
            <a:pPr eaLnBrk="0" hangingPunct="0"/>
            <a:r>
              <a:rPr lang="zh-CN" altLang="en-US" sz="2400" b="1">
                <a:latin typeface="宋体" pitchFamily="2" charset="-122"/>
              </a:rPr>
              <a:t>    作者从哪几个方面写昆明的菌子？字里行间流露出作者怎样的情感？</a:t>
            </a:r>
          </a:p>
        </p:txBody>
      </p:sp>
      <p:sp>
        <p:nvSpPr>
          <p:cNvPr id="4" name="矩形 3"/>
          <p:cNvSpPr/>
          <p:nvPr/>
        </p:nvSpPr>
        <p:spPr>
          <a:xfrm>
            <a:off x="592138" y="1765300"/>
            <a:ext cx="1112837" cy="461963"/>
          </a:xfrm>
          <a:prstGeom prst="rect">
            <a:avLst/>
          </a:prstGeom>
          <a:solidFill>
            <a:schemeClr val="accent2">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eaLnBrk="0" hangingPunct="0">
              <a:buFontTx/>
              <a:buNone/>
              <a:defRPr/>
            </a:pPr>
            <a:r>
              <a:rPr lang="zh-CN" altLang="en-US" sz="2400" b="1" dirty="0">
                <a:solidFill>
                  <a:prstClr val="black"/>
                </a:solidFill>
                <a:latin typeface="楷体" panose="02010609060101010101" pitchFamily="49" charset="-122"/>
                <a:ea typeface="楷体" panose="02010609060101010101" pitchFamily="49" charset="-122"/>
              </a:rPr>
              <a:t>种类多</a:t>
            </a:r>
            <a:endParaRPr lang="zh-CN" altLang="en-US" sz="2400" b="1" dirty="0">
              <a:latin typeface="楷体" panose="02010609060101010101" pitchFamily="49" charset="-122"/>
              <a:ea typeface="楷体" panose="02010609060101010101" pitchFamily="49" charset="-122"/>
            </a:endParaRPr>
          </a:p>
        </p:txBody>
      </p:sp>
      <p:sp>
        <p:nvSpPr>
          <p:cNvPr id="5" name="矩形 4"/>
          <p:cNvSpPr/>
          <p:nvPr/>
        </p:nvSpPr>
        <p:spPr>
          <a:xfrm>
            <a:off x="2543175" y="1765300"/>
            <a:ext cx="1112838" cy="461963"/>
          </a:xfrm>
          <a:prstGeom prst="rect">
            <a:avLst/>
          </a:prstGeom>
          <a:solidFill>
            <a:schemeClr val="accent2">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eaLnBrk="0" hangingPunct="0">
              <a:buFontTx/>
              <a:buNone/>
              <a:defRPr/>
            </a:pPr>
            <a:r>
              <a:rPr lang="zh-CN" altLang="en-US" sz="2400" b="1" dirty="0">
                <a:solidFill>
                  <a:prstClr val="black"/>
                </a:solidFill>
                <a:latin typeface="楷体" panose="02010609060101010101" pitchFamily="49" charset="-122"/>
                <a:ea typeface="楷体" panose="02010609060101010101" pitchFamily="49" charset="-122"/>
              </a:rPr>
              <a:t>数量多</a:t>
            </a:r>
            <a:endParaRPr lang="zh-CN" altLang="en-US" sz="2400" b="1" dirty="0">
              <a:latin typeface="楷体" panose="02010609060101010101" pitchFamily="49" charset="-122"/>
              <a:ea typeface="楷体" panose="02010609060101010101" pitchFamily="49" charset="-122"/>
            </a:endParaRPr>
          </a:p>
        </p:txBody>
      </p:sp>
      <p:sp>
        <p:nvSpPr>
          <p:cNvPr id="7" name="矩形 6"/>
          <p:cNvSpPr>
            <a:spLocks noChangeArrowheads="1"/>
          </p:cNvSpPr>
          <p:nvPr/>
        </p:nvSpPr>
        <p:spPr bwMode="auto">
          <a:xfrm>
            <a:off x="323850" y="2643188"/>
            <a:ext cx="1868488" cy="1323975"/>
          </a:xfrm>
          <a:prstGeom prst="rect">
            <a:avLst/>
          </a:prstGeom>
          <a:noFill/>
          <a:ln w="9525">
            <a:noFill/>
            <a:miter lim="800000"/>
            <a:headEnd/>
            <a:tailEnd/>
          </a:ln>
        </p:spPr>
        <p:txBody>
          <a:bodyPr>
            <a:spAutoFit/>
          </a:bodyPr>
          <a:lstStyle/>
          <a:p>
            <a:pPr eaLnBrk="0" hangingPunct="0"/>
            <a:r>
              <a:rPr lang="zh-CN" altLang="en-US" sz="2000" b="1">
                <a:solidFill>
                  <a:srgbClr val="0000FF"/>
                </a:solidFill>
                <a:latin typeface="楷体" pitchFamily="49" charset="-122"/>
                <a:ea typeface="楷体" pitchFamily="49" charset="-122"/>
              </a:rPr>
              <a:t>牛肝菌、青头菌、鸡枞菌、干巴菌、鸡油菌等</a:t>
            </a:r>
          </a:p>
        </p:txBody>
      </p:sp>
      <p:sp>
        <p:nvSpPr>
          <p:cNvPr id="8" name="矩形 7"/>
          <p:cNvSpPr>
            <a:spLocks noChangeArrowheads="1"/>
          </p:cNvSpPr>
          <p:nvPr/>
        </p:nvSpPr>
        <p:spPr bwMode="auto">
          <a:xfrm>
            <a:off x="2195513" y="2643188"/>
            <a:ext cx="2160587" cy="1631950"/>
          </a:xfrm>
          <a:prstGeom prst="rect">
            <a:avLst/>
          </a:prstGeom>
          <a:noFill/>
          <a:ln w="9525">
            <a:noFill/>
            <a:miter lim="800000"/>
            <a:headEnd/>
            <a:tailEnd/>
          </a:ln>
        </p:spPr>
        <p:txBody>
          <a:bodyPr>
            <a:spAutoFit/>
          </a:bodyPr>
          <a:lstStyle/>
          <a:p>
            <a:pPr eaLnBrk="0" hangingPunct="0"/>
            <a:r>
              <a:rPr lang="zh-CN" altLang="en-US" sz="2000" b="1">
                <a:solidFill>
                  <a:srgbClr val="0000FF"/>
                </a:solidFill>
                <a:latin typeface="楷体" pitchFamily="49" charset="-122"/>
                <a:ea typeface="楷体" pitchFamily="49" charset="-122"/>
              </a:rPr>
              <a:t>“家家饭馆卖”</a:t>
            </a:r>
            <a:endParaRPr lang="en-US" altLang="zh-CN" sz="2000" b="1">
              <a:solidFill>
                <a:srgbClr val="0000FF"/>
              </a:solidFill>
              <a:latin typeface="楷体" pitchFamily="49" charset="-122"/>
              <a:ea typeface="楷体" pitchFamily="49" charset="-122"/>
            </a:endParaRPr>
          </a:p>
          <a:p>
            <a:pPr eaLnBrk="0" hangingPunct="0"/>
            <a:r>
              <a:rPr lang="zh-CN" altLang="en-US" sz="2000" b="1">
                <a:solidFill>
                  <a:srgbClr val="0000FF"/>
                </a:solidFill>
                <a:latin typeface="楷体" pitchFamily="49" charset="-122"/>
                <a:ea typeface="楷体" pitchFamily="49" charset="-122"/>
              </a:rPr>
              <a:t>“连西南联大食堂的桌子上都可以有一碗”，鸡枞菌随处可见</a:t>
            </a:r>
          </a:p>
        </p:txBody>
      </p:sp>
      <p:sp>
        <p:nvSpPr>
          <p:cNvPr id="14" name="右箭头 13"/>
          <p:cNvSpPr/>
          <p:nvPr/>
        </p:nvSpPr>
        <p:spPr>
          <a:xfrm rot="5400000">
            <a:off x="962472" y="2264172"/>
            <a:ext cx="378296" cy="360040"/>
          </a:xfrm>
          <a:prstGeom prst="rightArrow">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a:p>
        </p:txBody>
      </p:sp>
      <p:grpSp>
        <p:nvGrpSpPr>
          <p:cNvPr id="16392" name="组合 15"/>
          <p:cNvGrpSpPr>
            <a:grpSpLocks/>
          </p:cNvGrpSpPr>
          <p:nvPr/>
        </p:nvGrpSpPr>
        <p:grpSpPr bwMode="auto">
          <a:xfrm>
            <a:off x="44450" y="-39688"/>
            <a:ext cx="2006600" cy="522288"/>
            <a:chOff x="70" y="-63"/>
            <a:chExt cx="3160" cy="824"/>
          </a:xfrm>
        </p:grpSpPr>
        <p:sp>
          <p:nvSpPr>
            <p:cNvPr id="16402"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2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6" name="菱形 2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6393" name="矩形 26"/>
          <p:cNvSpPr>
            <a:spLocks noChangeArrowheads="1"/>
          </p:cNvSpPr>
          <p:nvPr/>
        </p:nvSpPr>
        <p:spPr bwMode="auto">
          <a:xfrm>
            <a:off x="449263" y="522288"/>
            <a:ext cx="1784350" cy="522287"/>
          </a:xfrm>
          <a:prstGeom prst="rect">
            <a:avLst/>
          </a:prstGeom>
          <a:noFill/>
          <a:ln w="9525">
            <a:noFill/>
            <a:miter lim="800000"/>
            <a:headEnd/>
            <a:tailEnd/>
          </a:ln>
        </p:spPr>
        <p:txBody>
          <a:bodyPr>
            <a:spAutoFit/>
          </a:bodyPr>
          <a:lstStyle/>
          <a:p>
            <a:r>
              <a:rPr lang="zh-CN" altLang="en-US" sz="2800">
                <a:solidFill>
                  <a:srgbClr val="FF0000"/>
                </a:solidFill>
                <a:latin typeface="黑体" pitchFamily="49" charset="-122"/>
                <a:ea typeface="黑体" pitchFamily="49" charset="-122"/>
              </a:rPr>
              <a:t>各种菌子</a:t>
            </a:r>
            <a:endParaRPr lang="en-US" altLang="zh-CN" sz="2800">
              <a:solidFill>
                <a:srgbClr val="FF0000"/>
              </a:solidFill>
              <a:latin typeface="黑体" pitchFamily="49" charset="-122"/>
              <a:ea typeface="黑体" pitchFamily="49" charset="-122"/>
            </a:endParaRPr>
          </a:p>
        </p:txBody>
      </p:sp>
      <p:sp>
        <p:nvSpPr>
          <p:cNvPr id="28" name="矩形 27"/>
          <p:cNvSpPr>
            <a:spLocks noChangeArrowheads="1"/>
          </p:cNvSpPr>
          <p:nvPr/>
        </p:nvSpPr>
        <p:spPr bwMode="auto">
          <a:xfrm>
            <a:off x="4349750" y="2643188"/>
            <a:ext cx="2309813" cy="1631950"/>
          </a:xfrm>
          <a:prstGeom prst="rect">
            <a:avLst/>
          </a:prstGeom>
          <a:noFill/>
          <a:ln w="9525">
            <a:noFill/>
            <a:miter lim="800000"/>
            <a:headEnd/>
            <a:tailEnd/>
          </a:ln>
        </p:spPr>
        <p:txBody>
          <a:bodyPr>
            <a:spAutoFit/>
          </a:bodyPr>
          <a:lstStyle/>
          <a:p>
            <a:pPr eaLnBrk="0" hangingPunct="0"/>
            <a:r>
              <a:rPr lang="zh-CN" altLang="en-US" sz="2000" b="1">
                <a:solidFill>
                  <a:srgbClr val="0000FF"/>
                </a:solidFill>
                <a:latin typeface="楷体" pitchFamily="49" charset="-122"/>
                <a:ea typeface="楷体" pitchFamily="49" charset="-122"/>
              </a:rPr>
              <a:t>牛肝菌滑嫩鲜香；鸡枞菌味道鲜浓，无可方比；干巴菌“入口便会使你张目结舌” </a:t>
            </a:r>
          </a:p>
        </p:txBody>
      </p:sp>
      <p:sp>
        <p:nvSpPr>
          <p:cNvPr id="29" name="矩形 28"/>
          <p:cNvSpPr/>
          <p:nvPr/>
        </p:nvSpPr>
        <p:spPr>
          <a:xfrm>
            <a:off x="4494213" y="1765300"/>
            <a:ext cx="1422400" cy="461963"/>
          </a:xfrm>
          <a:prstGeom prst="rect">
            <a:avLst/>
          </a:prstGeom>
          <a:solidFill>
            <a:schemeClr val="accent2">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eaLnBrk="0" hangingPunct="0">
              <a:buFontTx/>
              <a:buNone/>
              <a:defRPr/>
            </a:pPr>
            <a:r>
              <a:rPr lang="zh-CN" altLang="en-US" sz="2400" b="1" dirty="0">
                <a:solidFill>
                  <a:prstClr val="black"/>
                </a:solidFill>
                <a:latin typeface="楷体" panose="02010609060101010101" pitchFamily="49" charset="-122"/>
                <a:ea typeface="楷体" panose="02010609060101010101" pitchFamily="49" charset="-122"/>
              </a:rPr>
              <a:t>味道鲜美</a:t>
            </a:r>
            <a:endParaRPr lang="zh-CN" altLang="en-US" sz="2400" b="1" dirty="0">
              <a:latin typeface="楷体" panose="02010609060101010101" pitchFamily="49" charset="-122"/>
              <a:ea typeface="楷体" panose="02010609060101010101" pitchFamily="49" charset="-122"/>
            </a:endParaRPr>
          </a:p>
        </p:txBody>
      </p:sp>
      <p:sp>
        <p:nvSpPr>
          <p:cNvPr id="30" name="矩形 29"/>
          <p:cNvSpPr/>
          <p:nvPr/>
        </p:nvSpPr>
        <p:spPr>
          <a:xfrm>
            <a:off x="6804025" y="1765300"/>
            <a:ext cx="1422400" cy="461963"/>
          </a:xfrm>
          <a:prstGeom prst="rect">
            <a:avLst/>
          </a:prstGeom>
          <a:solidFill>
            <a:schemeClr val="accent2">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pPr eaLnBrk="0" hangingPunct="0">
              <a:buFontTx/>
              <a:buNone/>
              <a:defRPr/>
            </a:pPr>
            <a:r>
              <a:rPr lang="zh-CN" altLang="en-US" sz="2400" b="1" dirty="0">
                <a:solidFill>
                  <a:prstClr val="black"/>
                </a:solidFill>
                <a:latin typeface="楷体" panose="02010609060101010101" pitchFamily="49" charset="-122"/>
                <a:ea typeface="楷体" panose="02010609060101010101" pitchFamily="49" charset="-122"/>
              </a:rPr>
              <a:t>色泽诱人</a:t>
            </a:r>
            <a:endParaRPr lang="zh-CN" altLang="en-US" sz="2400" b="1" dirty="0">
              <a:latin typeface="楷体" panose="02010609060101010101" pitchFamily="49" charset="-122"/>
              <a:ea typeface="楷体" panose="02010609060101010101" pitchFamily="49" charset="-122"/>
            </a:endParaRPr>
          </a:p>
        </p:txBody>
      </p:sp>
      <p:sp>
        <p:nvSpPr>
          <p:cNvPr id="31" name="矩形 30"/>
          <p:cNvSpPr>
            <a:spLocks noChangeArrowheads="1"/>
          </p:cNvSpPr>
          <p:nvPr/>
        </p:nvSpPr>
        <p:spPr bwMode="auto">
          <a:xfrm>
            <a:off x="6596063" y="2643188"/>
            <a:ext cx="2368550" cy="1323975"/>
          </a:xfrm>
          <a:prstGeom prst="rect">
            <a:avLst/>
          </a:prstGeom>
          <a:noFill/>
          <a:ln w="9525">
            <a:noFill/>
            <a:miter lim="800000"/>
            <a:headEnd/>
            <a:tailEnd/>
          </a:ln>
        </p:spPr>
        <p:txBody>
          <a:bodyPr>
            <a:spAutoFit/>
          </a:bodyPr>
          <a:lstStyle/>
          <a:p>
            <a:pPr eaLnBrk="0" hangingPunct="0"/>
            <a:r>
              <a:rPr lang="zh-CN" altLang="en-US" sz="2000" b="1">
                <a:solidFill>
                  <a:srgbClr val="0000FF"/>
                </a:solidFill>
                <a:latin typeface="楷体" pitchFamily="49" charset="-122"/>
                <a:ea typeface="楷体" pitchFamily="49" charset="-122"/>
              </a:rPr>
              <a:t>青头菌炒熟了也还是浅绿色的，格调高；鸡油菌颜色浅黄，做菜时配色用 </a:t>
            </a:r>
          </a:p>
        </p:txBody>
      </p:sp>
      <p:sp>
        <p:nvSpPr>
          <p:cNvPr id="39" name="矩形 38"/>
          <p:cNvSpPr>
            <a:spLocks noChangeArrowheads="1"/>
          </p:cNvSpPr>
          <p:nvPr/>
        </p:nvSpPr>
        <p:spPr bwMode="auto">
          <a:xfrm>
            <a:off x="250825" y="4271963"/>
            <a:ext cx="8424863" cy="708025"/>
          </a:xfrm>
          <a:prstGeom prst="rect">
            <a:avLst/>
          </a:prstGeom>
          <a:solidFill>
            <a:schemeClr val="accent5">
              <a:lumMod val="40000"/>
              <a:lumOff val="6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defRPr/>
            </a:pPr>
            <a:r>
              <a:rPr lang="zh-CN" altLang="en-US" sz="2000" b="1" dirty="0">
                <a:latin typeface="楷体" panose="02010609060101010101" pitchFamily="49" charset="-122"/>
                <a:ea typeface="楷体" panose="02010609060101010101" pitchFamily="49" charset="-122"/>
              </a:rPr>
              <a:t>    作者娓娓道来，在自然平淡的叙述中流露作者对昆明雨的喜爱，对昔日生活的怀念。</a:t>
            </a:r>
          </a:p>
        </p:txBody>
      </p:sp>
      <p:sp>
        <p:nvSpPr>
          <p:cNvPr id="41" name="右箭头 40"/>
          <p:cNvSpPr/>
          <p:nvPr/>
        </p:nvSpPr>
        <p:spPr>
          <a:xfrm rot="5400000">
            <a:off x="2923878" y="2264172"/>
            <a:ext cx="378296" cy="360040"/>
          </a:xfrm>
          <a:prstGeom prst="rightArrow">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a:p>
        </p:txBody>
      </p:sp>
      <p:sp>
        <p:nvSpPr>
          <p:cNvPr id="42" name="右箭头 41"/>
          <p:cNvSpPr/>
          <p:nvPr/>
        </p:nvSpPr>
        <p:spPr>
          <a:xfrm rot="5400000">
            <a:off x="5016430" y="2264172"/>
            <a:ext cx="378296" cy="360040"/>
          </a:xfrm>
          <a:prstGeom prst="rightArrow">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a:p>
        </p:txBody>
      </p:sp>
      <p:sp>
        <p:nvSpPr>
          <p:cNvPr id="43" name="右箭头 42"/>
          <p:cNvSpPr/>
          <p:nvPr/>
        </p:nvSpPr>
        <p:spPr>
          <a:xfrm rot="5400000">
            <a:off x="7326192" y="2264172"/>
            <a:ext cx="378296" cy="360040"/>
          </a:xfrm>
          <a:prstGeom prst="rightArrow">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randombar(horizontal)">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randombar(horizontal)">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randombar(horizontal)">
                                      <p:cBhvr>
                                        <p:cTn id="42" dur="500"/>
                                        <p:tgtEl>
                                          <p:spTgt spid="42"/>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randombar(horizontal)">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randombar(horizontal)">
                                      <p:cBhvr>
                                        <p:cTn id="52" dur="500"/>
                                        <p:tgtEl>
                                          <p:spTgt spid="30"/>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nodeType="click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randombar(horizontal)">
                                      <p:cBhvr>
                                        <p:cTn id="57" dur="500"/>
                                        <p:tgtEl>
                                          <p:spTgt spid="43"/>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randombar(horizontal)">
                                      <p:cBhvr>
                                        <p:cTn id="62" dur="500"/>
                                        <p:tgtEl>
                                          <p:spTgt spid="31"/>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randombar(horizontal)">
                                      <p:cBhvr>
                                        <p:cTn id="6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8" grpId="0"/>
      <p:bldP spid="28" grpId="0"/>
      <p:bldP spid="29" grpId="0" animBg="1"/>
      <p:bldP spid="30" grpId="0" animBg="1"/>
      <p:bldP spid="31" grpId="0"/>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
          <p:cNvSpPr>
            <a:spLocks noChangeArrowheads="1"/>
          </p:cNvSpPr>
          <p:nvPr/>
        </p:nvSpPr>
        <p:spPr bwMode="auto">
          <a:xfrm>
            <a:off x="493713" y="3003550"/>
            <a:ext cx="8156575" cy="954088"/>
          </a:xfrm>
          <a:prstGeom prst="rect">
            <a:avLst/>
          </a:prstGeom>
          <a:solidFill>
            <a:schemeClr val="accent5">
              <a:lumMod val="40000"/>
              <a:lumOff val="6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r>
              <a:rPr lang="zh-CN" altLang="en-US" sz="2800" b="1" dirty="0">
                <a:latin typeface="楷体" panose="02010609060101010101" pitchFamily="49" charset="-122"/>
                <a:ea typeface="楷体" panose="02010609060101010101" pitchFamily="49" charset="-122"/>
              </a:rPr>
              <a:t>    采用对比的手法突出“火炭梅”的味道之美，表现了作者的喜爱之情。</a:t>
            </a:r>
          </a:p>
        </p:txBody>
      </p:sp>
      <p:grpSp>
        <p:nvGrpSpPr>
          <p:cNvPr id="17411" name="组合 15"/>
          <p:cNvGrpSpPr>
            <a:grpSpLocks/>
          </p:cNvGrpSpPr>
          <p:nvPr/>
        </p:nvGrpSpPr>
        <p:grpSpPr bwMode="auto">
          <a:xfrm>
            <a:off x="44450" y="-39688"/>
            <a:ext cx="2006600" cy="522288"/>
            <a:chOff x="70" y="-63"/>
            <a:chExt cx="3160" cy="824"/>
          </a:xfrm>
        </p:grpSpPr>
        <p:sp>
          <p:nvSpPr>
            <p:cNvPr id="17415"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7412" name="矩形 6"/>
          <p:cNvSpPr>
            <a:spLocks noChangeArrowheads="1"/>
          </p:cNvSpPr>
          <p:nvPr/>
        </p:nvSpPr>
        <p:spPr bwMode="auto">
          <a:xfrm>
            <a:off x="449263" y="522288"/>
            <a:ext cx="901700" cy="522287"/>
          </a:xfrm>
          <a:prstGeom prst="rect">
            <a:avLst/>
          </a:prstGeom>
          <a:noFill/>
          <a:ln w="9525">
            <a:noFill/>
            <a:miter lim="800000"/>
            <a:headEnd/>
            <a:tailEnd/>
          </a:ln>
        </p:spPr>
        <p:txBody>
          <a:bodyPr wrap="none">
            <a:spAutoFit/>
          </a:bodyPr>
          <a:lstStyle/>
          <a:p>
            <a:r>
              <a:rPr lang="zh-CN" altLang="en-US" sz="2800">
                <a:solidFill>
                  <a:srgbClr val="FF0000"/>
                </a:solidFill>
                <a:latin typeface="黑体" pitchFamily="49" charset="-122"/>
                <a:ea typeface="黑体" pitchFamily="49" charset="-122"/>
              </a:rPr>
              <a:t>杨梅</a:t>
            </a:r>
            <a:endParaRPr lang="en-US" altLang="zh-CN" sz="2800">
              <a:solidFill>
                <a:srgbClr val="FF0000"/>
              </a:solidFill>
              <a:latin typeface="黑体" pitchFamily="49" charset="-122"/>
              <a:ea typeface="黑体" pitchFamily="49" charset="-122"/>
            </a:endParaRPr>
          </a:p>
        </p:txBody>
      </p:sp>
      <p:sp>
        <p:nvSpPr>
          <p:cNvPr id="17413" name="矩形 1"/>
          <p:cNvSpPr>
            <a:spLocks noChangeArrowheads="1"/>
          </p:cNvSpPr>
          <p:nvPr/>
        </p:nvSpPr>
        <p:spPr bwMode="auto">
          <a:xfrm>
            <a:off x="493713" y="1131888"/>
            <a:ext cx="8156575" cy="954087"/>
          </a:xfrm>
          <a:prstGeom prst="rect">
            <a:avLst/>
          </a:prstGeom>
          <a:noFill/>
          <a:ln w="9525">
            <a:noFill/>
            <a:miter lim="800000"/>
            <a:headEnd/>
            <a:tailEnd/>
          </a:ln>
        </p:spPr>
        <p:txBody>
          <a:bodyPr>
            <a:spAutoFit/>
          </a:bodyPr>
          <a:lstStyle/>
          <a:p>
            <a:r>
              <a:rPr lang="zh-CN" altLang="en-US" sz="2800" b="1">
                <a:solidFill>
                  <a:srgbClr val="000000"/>
                </a:solidFill>
                <a:latin typeface="宋体" pitchFamily="2" charset="-122"/>
              </a:rPr>
              <a:t>    杨梅有什么特点？写杨梅味道的时候采用了什么手法？表达了作者怎样的情感？</a:t>
            </a:r>
            <a:endParaRPr lang="en-US" altLang="zh-CN" sz="2800" b="1">
              <a:solidFill>
                <a:srgbClr val="000000"/>
              </a:solidFill>
              <a:latin typeface="宋体" pitchFamily="2" charset="-122"/>
            </a:endParaRPr>
          </a:p>
        </p:txBody>
      </p:sp>
      <p:sp>
        <p:nvSpPr>
          <p:cNvPr id="17414" name="矩形 7"/>
          <p:cNvSpPr>
            <a:spLocks noChangeArrowheads="1"/>
          </p:cNvSpPr>
          <p:nvPr/>
        </p:nvSpPr>
        <p:spPr bwMode="auto">
          <a:xfrm>
            <a:off x="2855913" y="2159000"/>
            <a:ext cx="3430747" cy="523220"/>
          </a:xfrm>
          <a:prstGeom prst="rect">
            <a:avLst/>
          </a:prstGeom>
          <a:noFill/>
          <a:ln w="9525">
            <a:noFill/>
            <a:miter lim="800000"/>
            <a:headEnd/>
            <a:tailEnd/>
          </a:ln>
        </p:spPr>
        <p:txBody>
          <a:bodyPr wrap="none">
            <a:spAutoFit/>
          </a:bodyPr>
          <a:lstStyle/>
          <a:p>
            <a:r>
              <a:rPr lang="zh-CN" altLang="en-US" sz="2800" b="1" dirty="0">
                <a:solidFill>
                  <a:srgbClr val="0000FF"/>
                </a:solidFill>
                <a:latin typeface="楷体" pitchFamily="49" charset="-122"/>
                <a:ea typeface="楷体" pitchFamily="49" charset="-122"/>
              </a:rPr>
              <a:t>个头大，颜色黑红。</a:t>
            </a:r>
            <a:endParaRPr lang="en-US" altLang="zh-CN" sz="2800" b="1" dirty="0">
              <a:solidFill>
                <a:srgbClr val="0000FF"/>
              </a:solidFill>
              <a:latin typeface="楷体" pitchFamily="49" charset="-122"/>
              <a:ea typeface="楷体" pitchFamily="49"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Effect transition="in" filter="randombar(horizontal)">
                                      <p:cBhvr>
                                        <p:cTn id="7" dur="500"/>
                                        <p:tgtEl>
                                          <p:spTgt spid="174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randombar(horizontal)">
                                      <p:cBhvr>
                                        <p:cTn id="12"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74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15"/>
          <p:cNvGrpSpPr>
            <a:grpSpLocks/>
          </p:cNvGrpSpPr>
          <p:nvPr/>
        </p:nvGrpSpPr>
        <p:grpSpPr bwMode="auto">
          <a:xfrm>
            <a:off x="44450" y="-39688"/>
            <a:ext cx="2006600" cy="522288"/>
            <a:chOff x="70" y="-63"/>
            <a:chExt cx="3160" cy="824"/>
          </a:xfrm>
        </p:grpSpPr>
        <p:sp>
          <p:nvSpPr>
            <p:cNvPr id="18452"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8435" name="矩形 6"/>
          <p:cNvSpPr>
            <a:spLocks noChangeArrowheads="1"/>
          </p:cNvSpPr>
          <p:nvPr/>
        </p:nvSpPr>
        <p:spPr bwMode="auto">
          <a:xfrm>
            <a:off x="449263" y="522288"/>
            <a:ext cx="3416300" cy="522287"/>
          </a:xfrm>
          <a:prstGeom prst="rect">
            <a:avLst/>
          </a:prstGeom>
          <a:noFill/>
          <a:ln w="9525">
            <a:noFill/>
            <a:miter lim="800000"/>
            <a:headEnd/>
            <a:tailEnd/>
          </a:ln>
        </p:spPr>
        <p:txBody>
          <a:bodyPr wrap="none">
            <a:spAutoFit/>
          </a:bodyPr>
          <a:lstStyle/>
          <a:p>
            <a:r>
              <a:rPr lang="zh-CN" altLang="en-US" sz="2800">
                <a:solidFill>
                  <a:srgbClr val="FF0000"/>
                </a:solidFill>
                <a:latin typeface="黑体" pitchFamily="49" charset="-122"/>
                <a:ea typeface="黑体" pitchFamily="49" charset="-122"/>
              </a:rPr>
              <a:t>卖杨梅的苗族女孩子</a:t>
            </a:r>
          </a:p>
        </p:txBody>
      </p:sp>
      <p:sp>
        <p:nvSpPr>
          <p:cNvPr id="18436" name="矩形 1"/>
          <p:cNvSpPr>
            <a:spLocks noChangeArrowheads="1"/>
          </p:cNvSpPr>
          <p:nvPr/>
        </p:nvSpPr>
        <p:spPr bwMode="auto">
          <a:xfrm>
            <a:off x="449263" y="1258888"/>
            <a:ext cx="8154987" cy="1384300"/>
          </a:xfrm>
          <a:prstGeom prst="rect">
            <a:avLst/>
          </a:prstGeom>
          <a:noFill/>
          <a:ln w="9525">
            <a:noFill/>
            <a:miter lim="800000"/>
            <a:headEnd/>
            <a:tailEnd/>
          </a:ln>
        </p:spPr>
        <p:txBody>
          <a:bodyPr>
            <a:spAutoFit/>
          </a:bodyPr>
          <a:lstStyle/>
          <a:p>
            <a:r>
              <a:rPr lang="zh-CN" altLang="en-US" sz="2800" b="1">
                <a:solidFill>
                  <a:srgbClr val="000000"/>
                </a:solidFill>
                <a:latin typeface="宋体" pitchFamily="2" charset="-122"/>
              </a:rPr>
              <a:t>    作者用了哪些描写方法写出了怎样的苗族女孩子？为什么要描写她们？这段描写表达了作者怎样的感情？</a:t>
            </a:r>
            <a:endParaRPr lang="en-US" altLang="zh-CN" sz="2800" b="1">
              <a:solidFill>
                <a:srgbClr val="000000"/>
              </a:solidFill>
              <a:latin typeface="宋体" pitchFamily="2" charset="-122"/>
            </a:endParaRPr>
          </a:p>
        </p:txBody>
      </p:sp>
      <p:grpSp>
        <p:nvGrpSpPr>
          <p:cNvPr id="18437" name="组合 9"/>
          <p:cNvGrpSpPr>
            <a:grpSpLocks/>
          </p:cNvGrpSpPr>
          <p:nvPr/>
        </p:nvGrpSpPr>
        <p:grpSpPr bwMode="auto">
          <a:xfrm>
            <a:off x="2508250" y="2833688"/>
            <a:ext cx="1755775" cy="1754187"/>
            <a:chOff x="2555776" y="2990460"/>
            <a:chExt cx="1440160" cy="1440160"/>
          </a:xfrm>
        </p:grpSpPr>
        <p:sp>
          <p:nvSpPr>
            <p:cNvPr id="8" name="椭圆 7"/>
            <p:cNvSpPr/>
            <p:nvPr/>
          </p:nvSpPr>
          <p:spPr>
            <a:xfrm>
              <a:off x="2555776" y="2990460"/>
              <a:ext cx="1440160" cy="1440160"/>
            </a:xfrm>
            <a:prstGeom prst="ellipse">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18451" name="TextBox 8"/>
            <p:cNvSpPr txBox="1">
              <a:spLocks noChangeArrowheads="1"/>
            </p:cNvSpPr>
            <p:nvPr/>
          </p:nvSpPr>
          <p:spPr bwMode="auto">
            <a:xfrm>
              <a:off x="2718116" y="3297350"/>
              <a:ext cx="1115479" cy="985235"/>
            </a:xfrm>
            <a:prstGeom prst="rect">
              <a:avLst/>
            </a:prstGeom>
            <a:noFill/>
            <a:ln w="9525">
              <a:noFill/>
              <a:miter lim="800000"/>
              <a:headEnd/>
              <a:tailEnd/>
            </a:ln>
          </p:spPr>
          <p:txBody>
            <a:bodyPr>
              <a:spAutoFit/>
            </a:bodyPr>
            <a:lstStyle/>
            <a:p>
              <a:pPr algn="ctr"/>
              <a:r>
                <a:rPr lang="zh-CN" altLang="en-US" sz="2400" b="1">
                  <a:solidFill>
                    <a:srgbClr val="000000"/>
                  </a:solidFill>
                  <a:latin typeface="楷体" pitchFamily="49" charset="-122"/>
                  <a:ea typeface="楷体" pitchFamily="49" charset="-122"/>
                </a:rPr>
                <a:t>娇美的苗族女孩子</a:t>
              </a:r>
            </a:p>
          </p:txBody>
        </p:sp>
      </p:grpSp>
      <p:sp>
        <p:nvSpPr>
          <p:cNvPr id="11" name="矩形 10"/>
          <p:cNvSpPr/>
          <p:nvPr/>
        </p:nvSpPr>
        <p:spPr>
          <a:xfrm>
            <a:off x="447675" y="2978150"/>
            <a:ext cx="1427163" cy="1200150"/>
          </a:xfrm>
          <a:prstGeom prst="rect">
            <a:avLst/>
          </a:prstGeom>
          <a:solidFill>
            <a:schemeClr val="accent5">
              <a:lumMod val="20000"/>
              <a:lumOff val="80000"/>
            </a:schemeClr>
          </a:solidFill>
        </p:spPr>
        <p:txBody>
          <a:bodyPr>
            <a:spAutoFit/>
          </a:bodyPr>
          <a:lstStyle/>
          <a:p>
            <a:pPr>
              <a:defRPr/>
            </a:pPr>
            <a:r>
              <a:rPr lang="zh-CN" altLang="en-US" sz="2400" b="1" dirty="0">
                <a:solidFill>
                  <a:prstClr val="black"/>
                </a:solidFill>
                <a:latin typeface="楷体" panose="02010609060101010101" pitchFamily="49" charset="-122"/>
                <a:ea typeface="楷体" panose="02010609060101010101" pitchFamily="49" charset="-122"/>
              </a:rPr>
              <a:t>外貌描写</a:t>
            </a:r>
            <a:endParaRPr lang="en-US" altLang="zh-CN" sz="2400" b="1" dirty="0">
              <a:solidFill>
                <a:prstClr val="black"/>
              </a:solidFill>
              <a:latin typeface="楷体" panose="02010609060101010101" pitchFamily="49" charset="-122"/>
              <a:ea typeface="楷体" panose="02010609060101010101" pitchFamily="49" charset="-122"/>
            </a:endParaRPr>
          </a:p>
          <a:p>
            <a:pPr>
              <a:defRPr/>
            </a:pPr>
            <a:r>
              <a:rPr lang="zh-CN" altLang="en-US" sz="2400" b="1" dirty="0">
                <a:solidFill>
                  <a:prstClr val="black"/>
                </a:solidFill>
                <a:latin typeface="楷体" panose="02010609060101010101" pitchFamily="49" charset="-122"/>
                <a:ea typeface="楷体" panose="02010609060101010101" pitchFamily="49" charset="-122"/>
              </a:rPr>
              <a:t>语言描写</a:t>
            </a:r>
            <a:endParaRPr lang="en-US" altLang="zh-CN" sz="2400" b="1" dirty="0">
              <a:solidFill>
                <a:prstClr val="black"/>
              </a:solidFill>
              <a:latin typeface="楷体" panose="02010609060101010101" pitchFamily="49" charset="-122"/>
              <a:ea typeface="楷体" panose="02010609060101010101" pitchFamily="49" charset="-122"/>
            </a:endParaRPr>
          </a:p>
          <a:p>
            <a:pPr>
              <a:defRPr/>
            </a:pPr>
            <a:r>
              <a:rPr lang="zh-CN" altLang="en-US" sz="2400" b="1" dirty="0">
                <a:solidFill>
                  <a:prstClr val="black"/>
                </a:solidFill>
                <a:latin typeface="楷体" panose="02010609060101010101" pitchFamily="49" charset="-122"/>
                <a:ea typeface="楷体" panose="02010609060101010101" pitchFamily="49" charset="-122"/>
              </a:rPr>
              <a:t>动作描写</a:t>
            </a:r>
            <a:endParaRPr lang="zh-CN" altLang="en-US" sz="2400" dirty="0">
              <a:latin typeface="楷体" panose="02010609060101010101" pitchFamily="49" charset="-122"/>
              <a:ea typeface="楷体" panose="02010609060101010101" pitchFamily="49" charset="-122"/>
            </a:endParaRPr>
          </a:p>
        </p:txBody>
      </p:sp>
      <p:grpSp>
        <p:nvGrpSpPr>
          <p:cNvPr id="3" name="组合 2"/>
          <p:cNvGrpSpPr>
            <a:grpSpLocks/>
          </p:cNvGrpSpPr>
          <p:nvPr/>
        </p:nvGrpSpPr>
        <p:grpSpPr bwMode="auto">
          <a:xfrm>
            <a:off x="4406900" y="3049588"/>
            <a:ext cx="504825" cy="1200150"/>
            <a:chOff x="4406900" y="3049588"/>
            <a:chExt cx="504825" cy="1200150"/>
          </a:xfrm>
        </p:grpSpPr>
        <p:sp>
          <p:nvSpPr>
            <p:cNvPr id="14" name="右箭头 13"/>
            <p:cNvSpPr/>
            <p:nvPr/>
          </p:nvSpPr>
          <p:spPr>
            <a:xfrm>
              <a:off x="4479443" y="3447415"/>
              <a:ext cx="378296" cy="360040"/>
            </a:xfrm>
            <a:prstGeom prst="rightArrow">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a:p>
          </p:txBody>
        </p:sp>
        <p:sp>
          <p:nvSpPr>
            <p:cNvPr id="18449" name="TextBox 11"/>
            <p:cNvSpPr txBox="1">
              <a:spLocks noChangeArrowheads="1"/>
            </p:cNvSpPr>
            <p:nvPr/>
          </p:nvSpPr>
          <p:spPr bwMode="auto">
            <a:xfrm>
              <a:off x="4406900" y="3049588"/>
              <a:ext cx="504825" cy="1200150"/>
            </a:xfrm>
            <a:prstGeom prst="rect">
              <a:avLst/>
            </a:prstGeom>
            <a:noFill/>
            <a:ln w="9525">
              <a:noFill/>
              <a:miter lim="800000"/>
              <a:headEnd/>
              <a:tailEnd/>
            </a:ln>
          </p:spPr>
          <p:txBody>
            <a:bodyPr>
              <a:spAutoFit/>
            </a:bodyPr>
            <a:lstStyle/>
            <a:p>
              <a:r>
                <a:rPr lang="zh-CN" altLang="en-US" sz="2400" b="1">
                  <a:solidFill>
                    <a:srgbClr val="FF0000"/>
                  </a:solidFill>
                  <a:latin typeface="楷体" pitchFamily="49" charset="-122"/>
                  <a:ea typeface="楷体" pitchFamily="49" charset="-122"/>
                </a:rPr>
                <a:t>衬</a:t>
              </a:r>
              <a:endParaRPr lang="en-US" altLang="zh-CN" sz="2400" b="1">
                <a:solidFill>
                  <a:srgbClr val="FF0000"/>
                </a:solidFill>
                <a:latin typeface="楷体" pitchFamily="49" charset="-122"/>
                <a:ea typeface="楷体" pitchFamily="49" charset="-122"/>
              </a:endParaRPr>
            </a:p>
            <a:p>
              <a:endParaRPr lang="en-US" altLang="zh-CN" sz="2400" b="1">
                <a:solidFill>
                  <a:srgbClr val="FF0000"/>
                </a:solidFill>
                <a:latin typeface="楷体" pitchFamily="49" charset="-122"/>
                <a:ea typeface="楷体" pitchFamily="49" charset="-122"/>
              </a:endParaRPr>
            </a:p>
            <a:p>
              <a:r>
                <a:rPr lang="zh-CN" altLang="en-US" sz="2400" b="1">
                  <a:solidFill>
                    <a:srgbClr val="FF0000"/>
                  </a:solidFill>
                  <a:latin typeface="楷体" pitchFamily="49" charset="-122"/>
                  <a:ea typeface="楷体" pitchFamily="49" charset="-122"/>
                </a:rPr>
                <a:t>托</a:t>
              </a:r>
            </a:p>
          </p:txBody>
        </p:sp>
      </p:grpSp>
      <p:sp>
        <p:nvSpPr>
          <p:cNvPr id="15" name="矩形 14"/>
          <p:cNvSpPr/>
          <p:nvPr/>
        </p:nvSpPr>
        <p:spPr>
          <a:xfrm>
            <a:off x="5076825" y="3225800"/>
            <a:ext cx="1481138" cy="831850"/>
          </a:xfrm>
          <a:prstGeom prst="rect">
            <a:avLst/>
          </a:prstGeom>
          <a:solidFill>
            <a:schemeClr val="accent5">
              <a:lumMod val="40000"/>
              <a:lumOff val="60000"/>
            </a:schemeClr>
          </a:solidFill>
        </p:spPr>
        <p:txBody>
          <a:bodyPr>
            <a:spAutoFit/>
          </a:bodyPr>
          <a:lstStyle/>
          <a:p>
            <a:pPr algn="ctr">
              <a:defRPr/>
            </a:pPr>
            <a:r>
              <a:rPr lang="zh-CN" altLang="en-US" sz="2400" b="1" dirty="0">
                <a:solidFill>
                  <a:prstClr val="black"/>
                </a:solidFill>
                <a:latin typeface="楷体" panose="02010609060101010101" pitchFamily="49" charset="-122"/>
                <a:ea typeface="楷体" panose="02010609060101010101" pitchFamily="49" charset="-122"/>
              </a:rPr>
              <a:t>昆明两季的柔美</a:t>
            </a:r>
            <a:endParaRPr lang="zh-CN" altLang="en-US" sz="2400" dirty="0">
              <a:latin typeface="楷体" panose="02010609060101010101" pitchFamily="49" charset="-122"/>
              <a:ea typeface="楷体" panose="02010609060101010101" pitchFamily="49" charset="-122"/>
            </a:endParaRPr>
          </a:p>
        </p:txBody>
      </p:sp>
      <p:grpSp>
        <p:nvGrpSpPr>
          <p:cNvPr id="4" name="组合 3"/>
          <p:cNvGrpSpPr>
            <a:grpSpLocks/>
          </p:cNvGrpSpPr>
          <p:nvPr/>
        </p:nvGrpSpPr>
        <p:grpSpPr bwMode="auto">
          <a:xfrm>
            <a:off x="6773863" y="3071813"/>
            <a:ext cx="503237" cy="1200150"/>
            <a:chOff x="6773863" y="3071813"/>
            <a:chExt cx="503237" cy="1200150"/>
          </a:xfrm>
        </p:grpSpPr>
        <p:sp>
          <p:nvSpPr>
            <p:cNvPr id="17" name="右箭头 16"/>
            <p:cNvSpPr/>
            <p:nvPr/>
          </p:nvSpPr>
          <p:spPr>
            <a:xfrm>
              <a:off x="6845742" y="3469570"/>
              <a:ext cx="378296" cy="360040"/>
            </a:xfrm>
            <a:prstGeom prst="rightArrow">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a:p>
          </p:txBody>
        </p:sp>
        <p:sp>
          <p:nvSpPr>
            <p:cNvPr id="18447" name="TextBox 17"/>
            <p:cNvSpPr txBox="1">
              <a:spLocks noChangeArrowheads="1"/>
            </p:cNvSpPr>
            <p:nvPr/>
          </p:nvSpPr>
          <p:spPr bwMode="auto">
            <a:xfrm>
              <a:off x="6773863" y="3071813"/>
              <a:ext cx="503237" cy="1200150"/>
            </a:xfrm>
            <a:prstGeom prst="rect">
              <a:avLst/>
            </a:prstGeom>
            <a:noFill/>
            <a:ln w="9525">
              <a:noFill/>
              <a:miter lim="800000"/>
              <a:headEnd/>
              <a:tailEnd/>
            </a:ln>
          </p:spPr>
          <p:txBody>
            <a:bodyPr>
              <a:spAutoFit/>
            </a:bodyPr>
            <a:lstStyle/>
            <a:p>
              <a:r>
                <a:rPr lang="zh-CN" altLang="en-US" sz="2400" b="1">
                  <a:solidFill>
                    <a:srgbClr val="FF0000"/>
                  </a:solidFill>
                  <a:latin typeface="楷体" pitchFamily="49" charset="-122"/>
                  <a:ea typeface="楷体" pitchFamily="49" charset="-122"/>
                </a:rPr>
                <a:t>抒</a:t>
              </a:r>
              <a:endParaRPr lang="en-US" altLang="zh-CN" sz="2400" b="1">
                <a:solidFill>
                  <a:srgbClr val="FF0000"/>
                </a:solidFill>
                <a:latin typeface="楷体" pitchFamily="49" charset="-122"/>
                <a:ea typeface="楷体" pitchFamily="49" charset="-122"/>
              </a:endParaRPr>
            </a:p>
            <a:p>
              <a:endParaRPr lang="en-US" altLang="zh-CN" sz="2400" b="1">
                <a:solidFill>
                  <a:srgbClr val="FF0000"/>
                </a:solidFill>
                <a:latin typeface="楷体" pitchFamily="49" charset="-122"/>
                <a:ea typeface="楷体" pitchFamily="49" charset="-122"/>
              </a:endParaRPr>
            </a:p>
            <a:p>
              <a:r>
                <a:rPr lang="zh-CN" altLang="en-US" sz="2400" b="1">
                  <a:solidFill>
                    <a:srgbClr val="FF0000"/>
                  </a:solidFill>
                  <a:latin typeface="楷体" pitchFamily="49" charset="-122"/>
                  <a:ea typeface="楷体" pitchFamily="49" charset="-122"/>
                </a:rPr>
                <a:t>发</a:t>
              </a:r>
            </a:p>
          </p:txBody>
        </p:sp>
      </p:grpSp>
      <p:sp>
        <p:nvSpPr>
          <p:cNvPr id="19" name="矩形 18"/>
          <p:cNvSpPr/>
          <p:nvPr/>
        </p:nvSpPr>
        <p:spPr>
          <a:xfrm>
            <a:off x="7400925" y="2978150"/>
            <a:ext cx="1481138" cy="1200150"/>
          </a:xfrm>
          <a:prstGeom prst="rect">
            <a:avLst/>
          </a:prstGeom>
          <a:solidFill>
            <a:schemeClr val="accent6">
              <a:lumMod val="40000"/>
              <a:lumOff val="60000"/>
            </a:schemeClr>
          </a:solidFill>
        </p:spPr>
        <p:txBody>
          <a:bodyPr>
            <a:spAutoFit/>
          </a:bodyPr>
          <a:lstStyle/>
          <a:p>
            <a:pPr algn="ctr">
              <a:defRPr/>
            </a:pPr>
            <a:r>
              <a:rPr lang="zh-CN" altLang="en-US" sz="2400" b="1" dirty="0">
                <a:solidFill>
                  <a:prstClr val="black"/>
                </a:solidFill>
                <a:latin typeface="楷体" panose="02010609060101010101" pitchFamily="49" charset="-122"/>
                <a:ea typeface="楷体" panose="02010609060101010101" pitchFamily="49" charset="-122"/>
              </a:rPr>
              <a:t>作者对昆明的雨的喜爱</a:t>
            </a:r>
            <a:endParaRPr lang="zh-CN" altLang="en-US" sz="2400" dirty="0">
              <a:latin typeface="楷体" panose="02010609060101010101" pitchFamily="49" charset="-122"/>
              <a:ea typeface="楷体" panose="02010609060101010101" pitchFamily="49" charset="-122"/>
            </a:endParaRPr>
          </a:p>
        </p:txBody>
      </p:sp>
      <p:grpSp>
        <p:nvGrpSpPr>
          <p:cNvPr id="2" name="组合 1"/>
          <p:cNvGrpSpPr>
            <a:grpSpLocks/>
          </p:cNvGrpSpPr>
          <p:nvPr/>
        </p:nvGrpSpPr>
        <p:grpSpPr bwMode="auto">
          <a:xfrm>
            <a:off x="1941513" y="2978150"/>
            <a:ext cx="504825" cy="1200150"/>
            <a:chOff x="1941513" y="2978150"/>
            <a:chExt cx="504825" cy="1200150"/>
          </a:xfrm>
        </p:grpSpPr>
        <p:sp>
          <p:nvSpPr>
            <p:cNvPr id="13" name="右箭头 12"/>
            <p:cNvSpPr/>
            <p:nvPr/>
          </p:nvSpPr>
          <p:spPr>
            <a:xfrm>
              <a:off x="2012916" y="3409466"/>
              <a:ext cx="378296" cy="360040"/>
            </a:xfrm>
            <a:prstGeom prst="rightArrow">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a:p>
          </p:txBody>
        </p:sp>
        <p:sp>
          <p:nvSpPr>
            <p:cNvPr id="18445" name="TextBox 19"/>
            <p:cNvSpPr txBox="1">
              <a:spLocks noChangeArrowheads="1"/>
            </p:cNvSpPr>
            <p:nvPr/>
          </p:nvSpPr>
          <p:spPr bwMode="auto">
            <a:xfrm>
              <a:off x="1941513" y="2978150"/>
              <a:ext cx="504825" cy="1200150"/>
            </a:xfrm>
            <a:prstGeom prst="rect">
              <a:avLst/>
            </a:prstGeom>
            <a:noFill/>
            <a:ln w="9525">
              <a:noFill/>
              <a:miter lim="800000"/>
              <a:headEnd/>
              <a:tailEnd/>
            </a:ln>
          </p:spPr>
          <p:txBody>
            <a:bodyPr>
              <a:spAutoFit/>
            </a:bodyPr>
            <a:lstStyle/>
            <a:p>
              <a:r>
                <a:rPr lang="zh-CN" altLang="en-US" sz="2400" b="1">
                  <a:solidFill>
                    <a:srgbClr val="FF0000"/>
                  </a:solidFill>
                  <a:latin typeface="楷体" pitchFamily="49" charset="-122"/>
                  <a:ea typeface="楷体" pitchFamily="49" charset="-122"/>
                </a:rPr>
                <a:t>描</a:t>
              </a:r>
              <a:endParaRPr lang="en-US" altLang="zh-CN" sz="2400" b="1">
                <a:solidFill>
                  <a:srgbClr val="FF0000"/>
                </a:solidFill>
                <a:latin typeface="楷体" pitchFamily="49" charset="-122"/>
                <a:ea typeface="楷体" pitchFamily="49" charset="-122"/>
              </a:endParaRPr>
            </a:p>
            <a:p>
              <a:endParaRPr lang="en-US" altLang="zh-CN" sz="2400" b="1">
                <a:solidFill>
                  <a:srgbClr val="FF0000"/>
                </a:solidFill>
                <a:latin typeface="楷体" pitchFamily="49" charset="-122"/>
                <a:ea typeface="楷体" pitchFamily="49" charset="-122"/>
              </a:endParaRPr>
            </a:p>
            <a:p>
              <a:r>
                <a:rPr lang="zh-CN" altLang="en-US" sz="2400" b="1">
                  <a:solidFill>
                    <a:srgbClr val="FF0000"/>
                  </a:solidFill>
                  <a:latin typeface="楷体" pitchFamily="49" charset="-122"/>
                  <a:ea typeface="楷体" pitchFamily="49" charset="-122"/>
                </a:rPr>
                <a:t>写</a:t>
              </a: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8437"/>
                                        </p:tgtEl>
                                        <p:attrNameLst>
                                          <p:attrName>style.visibility</p:attrName>
                                        </p:attrNameLst>
                                      </p:cBhvr>
                                      <p:to>
                                        <p:strVal val="visible"/>
                                      </p:to>
                                    </p:set>
                                    <p:animEffect transition="in" filter="randombar(horizontal)">
                                      <p:cBhvr>
                                        <p:cTn id="17" dur="500"/>
                                        <p:tgtEl>
                                          <p:spTgt spid="1843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组合 15"/>
          <p:cNvGrpSpPr>
            <a:grpSpLocks/>
          </p:cNvGrpSpPr>
          <p:nvPr/>
        </p:nvGrpSpPr>
        <p:grpSpPr bwMode="auto">
          <a:xfrm>
            <a:off x="44450" y="-39688"/>
            <a:ext cx="2006600" cy="522288"/>
            <a:chOff x="70" y="-63"/>
            <a:chExt cx="3160" cy="824"/>
          </a:xfrm>
        </p:grpSpPr>
        <p:sp>
          <p:nvSpPr>
            <p:cNvPr id="19463"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9459" name="矩形 6"/>
          <p:cNvSpPr>
            <a:spLocks noChangeArrowheads="1"/>
          </p:cNvSpPr>
          <p:nvPr/>
        </p:nvSpPr>
        <p:spPr bwMode="auto">
          <a:xfrm>
            <a:off x="449263" y="522288"/>
            <a:ext cx="2697162" cy="522287"/>
          </a:xfrm>
          <a:prstGeom prst="rect">
            <a:avLst/>
          </a:prstGeom>
          <a:noFill/>
          <a:ln w="9525">
            <a:noFill/>
            <a:miter lim="800000"/>
            <a:headEnd/>
            <a:tailEnd/>
          </a:ln>
        </p:spPr>
        <p:txBody>
          <a:bodyPr wrap="none">
            <a:spAutoFit/>
          </a:bodyPr>
          <a:lstStyle/>
          <a:p>
            <a:r>
              <a:rPr lang="zh-CN" altLang="en-US" sz="2800">
                <a:solidFill>
                  <a:srgbClr val="FF0000"/>
                </a:solidFill>
                <a:latin typeface="黑体" pitchFamily="49" charset="-122"/>
                <a:ea typeface="黑体" pitchFamily="49" charset="-122"/>
              </a:rPr>
              <a:t>缅桂花和木香花</a:t>
            </a:r>
          </a:p>
        </p:txBody>
      </p:sp>
      <p:sp>
        <p:nvSpPr>
          <p:cNvPr id="19460" name="矩形 1"/>
          <p:cNvSpPr>
            <a:spLocks noChangeArrowheads="1"/>
          </p:cNvSpPr>
          <p:nvPr/>
        </p:nvSpPr>
        <p:spPr bwMode="auto">
          <a:xfrm>
            <a:off x="458788" y="1257300"/>
            <a:ext cx="8226425" cy="954088"/>
          </a:xfrm>
          <a:prstGeom prst="rect">
            <a:avLst/>
          </a:prstGeom>
          <a:noFill/>
          <a:ln w="9525">
            <a:noFill/>
            <a:miter lim="800000"/>
            <a:headEnd/>
            <a:tailEnd/>
          </a:ln>
        </p:spPr>
        <p:txBody>
          <a:bodyPr>
            <a:spAutoFit/>
          </a:bodyPr>
          <a:lstStyle/>
          <a:p>
            <a:r>
              <a:rPr lang="zh-CN" altLang="en-US" sz="2800" b="1">
                <a:solidFill>
                  <a:srgbClr val="000000"/>
                </a:solidFill>
                <a:latin typeface="宋体" pitchFamily="2" charset="-122"/>
              </a:rPr>
              <a:t>    缅桂花和木香花有什么共同的特点？通过描写，表达了作者怎样的思想情感？ </a:t>
            </a:r>
            <a:endParaRPr lang="en-US" altLang="zh-CN" sz="2800" b="1">
              <a:solidFill>
                <a:srgbClr val="000000"/>
              </a:solidFill>
              <a:latin typeface="宋体" pitchFamily="2" charset="-122"/>
            </a:endParaRPr>
          </a:p>
        </p:txBody>
      </p:sp>
      <p:sp>
        <p:nvSpPr>
          <p:cNvPr id="9" name="矩形 1"/>
          <p:cNvSpPr>
            <a:spLocks noChangeArrowheads="1"/>
          </p:cNvSpPr>
          <p:nvPr/>
        </p:nvSpPr>
        <p:spPr bwMode="auto">
          <a:xfrm>
            <a:off x="493713" y="3273425"/>
            <a:ext cx="8156575" cy="522288"/>
          </a:xfrm>
          <a:prstGeom prst="rect">
            <a:avLst/>
          </a:prstGeom>
          <a:solidFill>
            <a:schemeClr val="accent5">
              <a:lumMod val="40000"/>
              <a:lumOff val="6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defRPr/>
            </a:pPr>
            <a:r>
              <a:rPr lang="zh-CN" altLang="en-US" sz="2800" b="1" dirty="0">
                <a:latin typeface="楷体" panose="02010609060101010101" pitchFamily="49" charset="-122"/>
                <a:ea typeface="楷体" panose="02010609060101010101" pitchFamily="49" charset="-122"/>
              </a:rPr>
              <a:t>表达了作者对昆明的雨的喜爱和赞美。</a:t>
            </a:r>
          </a:p>
        </p:txBody>
      </p:sp>
      <p:sp>
        <p:nvSpPr>
          <p:cNvPr id="19462" name="矩形 9"/>
          <p:cNvSpPr>
            <a:spLocks noChangeArrowheads="1"/>
          </p:cNvSpPr>
          <p:nvPr/>
        </p:nvSpPr>
        <p:spPr bwMode="auto">
          <a:xfrm>
            <a:off x="4119563" y="2427288"/>
            <a:ext cx="904875" cy="523875"/>
          </a:xfrm>
          <a:prstGeom prst="rect">
            <a:avLst/>
          </a:prstGeom>
          <a:noFill/>
          <a:ln w="9525">
            <a:noFill/>
            <a:miter lim="800000"/>
            <a:headEnd/>
            <a:tailEnd/>
          </a:ln>
        </p:spPr>
        <p:txBody>
          <a:bodyPr wrap="none">
            <a:spAutoFit/>
          </a:bodyPr>
          <a:lstStyle/>
          <a:p>
            <a:r>
              <a:rPr lang="zh-CN" altLang="en-US" sz="2800" b="1">
                <a:solidFill>
                  <a:srgbClr val="0000FF"/>
                </a:solidFill>
                <a:latin typeface="楷体" pitchFamily="49" charset="-122"/>
                <a:ea typeface="楷体" pitchFamily="49" charset="-122"/>
              </a:rPr>
              <a:t>茂盛</a:t>
            </a:r>
            <a:endParaRPr lang="en-US" altLang="zh-CN" sz="2800" b="1">
              <a:solidFill>
                <a:srgbClr val="0000FF"/>
              </a:solidFill>
              <a:latin typeface="楷体" pitchFamily="49" charset="-122"/>
              <a:ea typeface="楷体" pitchFamily="49"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randombar(horizontal)">
                                      <p:cBhvr>
                                        <p:cTn id="7" dur="500"/>
                                        <p:tgtEl>
                                          <p:spTgt spid="1946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46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
          <p:cNvSpPr>
            <a:spLocks noChangeArrowheads="1"/>
          </p:cNvSpPr>
          <p:nvPr/>
        </p:nvSpPr>
        <p:spPr bwMode="auto">
          <a:xfrm>
            <a:off x="611188" y="2339975"/>
            <a:ext cx="7993062" cy="1816100"/>
          </a:xfrm>
          <a:prstGeom prst="rect">
            <a:avLst/>
          </a:prstGeom>
          <a:noFill/>
          <a:ln w="9525">
            <a:noFill/>
            <a:miter lim="800000"/>
            <a:headEnd/>
            <a:tailEnd/>
          </a:ln>
        </p:spPr>
        <p:txBody>
          <a:bodyPr>
            <a:spAutoFit/>
          </a:bodyPr>
          <a:lstStyle/>
          <a:p>
            <a:pPr algn="ctr">
              <a:lnSpc>
                <a:spcPct val="200000"/>
              </a:lnSpc>
            </a:pPr>
            <a:r>
              <a:rPr lang="zh-CN" altLang="en-US" sz="2800" b="1"/>
              <a:t> </a:t>
            </a:r>
            <a:r>
              <a:rPr lang="zh-CN" altLang="en-US" sz="2800" b="1">
                <a:solidFill>
                  <a:srgbClr val="FF0000"/>
                </a:solidFill>
                <a:latin typeface="楷体" pitchFamily="49" charset="-122"/>
                <a:ea typeface="楷体" pitchFamily="49" charset="-122"/>
              </a:rPr>
              <a:t>雨引起的一点儿淡淡的乡愁</a:t>
            </a:r>
            <a:endParaRPr lang="en-US" altLang="zh-CN" sz="2800" b="1">
              <a:solidFill>
                <a:srgbClr val="FF0000"/>
              </a:solidFill>
              <a:latin typeface="楷体" pitchFamily="49" charset="-122"/>
              <a:ea typeface="楷体" pitchFamily="49" charset="-122"/>
            </a:endParaRPr>
          </a:p>
          <a:p>
            <a:pPr algn="ctr">
              <a:lnSpc>
                <a:spcPct val="200000"/>
              </a:lnSpc>
            </a:pPr>
            <a:r>
              <a:rPr lang="zh-CN" altLang="en-US" sz="2800" b="1">
                <a:solidFill>
                  <a:srgbClr val="0000FF"/>
                </a:solidFill>
                <a:latin typeface="楷体" pitchFamily="49" charset="-122"/>
                <a:ea typeface="楷体" pitchFamily="49" charset="-122"/>
              </a:rPr>
              <a:t>雨中的美景让人陶醉而产生的闲适和恬淡之感 </a:t>
            </a:r>
          </a:p>
        </p:txBody>
      </p:sp>
      <p:grpSp>
        <p:nvGrpSpPr>
          <p:cNvPr id="20483" name="组合 15"/>
          <p:cNvGrpSpPr>
            <a:grpSpLocks/>
          </p:cNvGrpSpPr>
          <p:nvPr/>
        </p:nvGrpSpPr>
        <p:grpSpPr bwMode="auto">
          <a:xfrm>
            <a:off x="44450" y="-39688"/>
            <a:ext cx="2006600" cy="522288"/>
            <a:chOff x="70" y="-63"/>
            <a:chExt cx="3160" cy="824"/>
          </a:xfrm>
        </p:grpSpPr>
        <p:sp>
          <p:nvSpPr>
            <p:cNvPr id="20486"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0484" name="矩形 6"/>
          <p:cNvSpPr>
            <a:spLocks noChangeArrowheads="1"/>
          </p:cNvSpPr>
          <p:nvPr/>
        </p:nvSpPr>
        <p:spPr bwMode="auto">
          <a:xfrm>
            <a:off x="449263" y="522288"/>
            <a:ext cx="2697162" cy="522287"/>
          </a:xfrm>
          <a:prstGeom prst="rect">
            <a:avLst/>
          </a:prstGeom>
          <a:noFill/>
          <a:ln w="9525">
            <a:noFill/>
            <a:miter lim="800000"/>
            <a:headEnd/>
            <a:tailEnd/>
          </a:ln>
        </p:spPr>
        <p:txBody>
          <a:bodyPr wrap="none">
            <a:spAutoFit/>
          </a:bodyPr>
          <a:lstStyle/>
          <a:p>
            <a:r>
              <a:rPr lang="zh-CN" altLang="en-US" sz="2800">
                <a:solidFill>
                  <a:srgbClr val="FF0000"/>
                </a:solidFill>
                <a:latin typeface="黑体" pitchFamily="49" charset="-122"/>
                <a:ea typeface="黑体" pitchFamily="49" charset="-122"/>
              </a:rPr>
              <a:t>与德熙去小酒馆</a:t>
            </a:r>
          </a:p>
        </p:txBody>
      </p:sp>
      <p:sp>
        <p:nvSpPr>
          <p:cNvPr id="20485" name="矩形 1"/>
          <p:cNvSpPr>
            <a:spLocks noChangeArrowheads="1"/>
          </p:cNvSpPr>
          <p:nvPr/>
        </p:nvSpPr>
        <p:spPr bwMode="auto">
          <a:xfrm>
            <a:off x="350838" y="1347788"/>
            <a:ext cx="8442325" cy="954087"/>
          </a:xfrm>
          <a:prstGeom prst="rect">
            <a:avLst/>
          </a:prstGeom>
          <a:noFill/>
          <a:ln w="9525">
            <a:noFill/>
            <a:miter lim="800000"/>
            <a:headEnd/>
            <a:tailEnd/>
          </a:ln>
        </p:spPr>
        <p:txBody>
          <a:bodyPr>
            <a:spAutoFit/>
          </a:bodyPr>
          <a:lstStyle/>
          <a:p>
            <a:r>
              <a:rPr lang="zh-CN" altLang="en-US" sz="2800" b="1">
                <a:solidFill>
                  <a:srgbClr val="000000"/>
                </a:solidFill>
                <a:latin typeface="宋体" pitchFamily="2" charset="-122"/>
              </a:rPr>
              <a:t>    “四十年后，我还忘不了那天的情味。”那天，“我”和德熙去小酒馆喝酒有怎样的情味？</a:t>
            </a:r>
            <a:endParaRPr lang="en-US" altLang="zh-CN" sz="2800" b="1">
              <a:solidFill>
                <a:srgbClr val="000000"/>
              </a:solidFill>
              <a:latin typeface="宋体" pitchFamily="2"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Effect transition="in" filter="randombar(horizontal)">
                                      <p:cBhvr>
                                        <p:cTn id="7" dur="500"/>
                                        <p:tgtEl>
                                          <p:spTgt spid="2048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0482">
                                            <p:txEl>
                                              <p:pRg st="1" end="1"/>
                                            </p:txEl>
                                          </p:spTgt>
                                        </p:tgtEl>
                                        <p:attrNameLst>
                                          <p:attrName>style.visibility</p:attrName>
                                        </p:attrNameLst>
                                      </p:cBhvr>
                                      <p:to>
                                        <p:strVal val="visible"/>
                                      </p:to>
                                    </p:set>
                                    <p:animEffect transition="in" filter="randombar(horizontal)">
                                      <p:cBhvr>
                                        <p:cTn id="12" dur="500"/>
                                        <p:tgtEl>
                                          <p:spTgt spid="2048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2"/>
          <p:cNvSpPr>
            <a:spLocks noChangeArrowheads="1"/>
          </p:cNvSpPr>
          <p:nvPr/>
        </p:nvSpPr>
        <p:spPr bwMode="auto">
          <a:xfrm>
            <a:off x="520700" y="754063"/>
            <a:ext cx="8102600" cy="954087"/>
          </a:xfrm>
          <a:prstGeom prst="rect">
            <a:avLst/>
          </a:prstGeom>
          <a:noFill/>
          <a:ln w="9525">
            <a:noFill/>
            <a:miter lim="800000"/>
            <a:headEnd/>
            <a:tailEnd/>
          </a:ln>
        </p:spPr>
        <p:txBody>
          <a:bodyPr>
            <a:spAutoFit/>
          </a:bodyPr>
          <a:lstStyle/>
          <a:p>
            <a:r>
              <a:rPr lang="zh-CN" altLang="en-US" sz="2800" b="1">
                <a:latin typeface="宋体" pitchFamily="2" charset="-122"/>
              </a:rPr>
              <a:t>    作者在文中描写的人、事、物十分多，这样描写是否杂乱无章法呢？请谈谈你的理解。</a:t>
            </a:r>
          </a:p>
        </p:txBody>
      </p:sp>
      <p:sp>
        <p:nvSpPr>
          <p:cNvPr id="21507" name="矩形 3"/>
          <p:cNvSpPr>
            <a:spLocks noChangeArrowheads="1"/>
          </p:cNvSpPr>
          <p:nvPr/>
        </p:nvSpPr>
        <p:spPr bwMode="auto">
          <a:xfrm>
            <a:off x="520700" y="1981200"/>
            <a:ext cx="8228013" cy="2246313"/>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    作者在文中用了一种</a:t>
            </a:r>
            <a:r>
              <a:rPr lang="zh-CN" altLang="en-US" sz="2800" b="1">
                <a:solidFill>
                  <a:srgbClr val="FF0000"/>
                </a:solidFill>
                <a:latin typeface="楷体" pitchFamily="49" charset="-122"/>
                <a:ea typeface="楷体" pitchFamily="49" charset="-122"/>
              </a:rPr>
              <a:t>怀旧与珍视的情愫贯穿全文</a:t>
            </a:r>
            <a:r>
              <a:rPr lang="zh-CN" altLang="en-US" sz="2800" b="1">
                <a:latin typeface="楷体" pitchFamily="49" charset="-122"/>
                <a:ea typeface="楷体" pitchFamily="49" charset="-122"/>
              </a:rPr>
              <a:t>，课文以“昆明的雨”为话题，围绕“雨”穿插各个回忆的画面，表达</a:t>
            </a:r>
            <a:r>
              <a:rPr lang="zh-CN" altLang="en-US" sz="2800" b="1">
                <a:solidFill>
                  <a:srgbClr val="FF0000"/>
                </a:solidFill>
                <a:latin typeface="楷体" pitchFamily="49" charset="-122"/>
                <a:ea typeface="楷体" pitchFamily="49" charset="-122"/>
              </a:rPr>
              <a:t>自己对昆明那段岁月的怀念之情</a:t>
            </a:r>
            <a:r>
              <a:rPr lang="zh-CN" altLang="en-US" sz="2800" b="1">
                <a:latin typeface="楷体" pitchFamily="49" charset="-122"/>
                <a:ea typeface="楷体" pitchFamily="49" charset="-122"/>
              </a:rPr>
              <a:t>。因此，文章中所叙人、事、物虽然较多，但是并不杂乱，而是围绕作者的情感构成一个整体。</a:t>
            </a:r>
          </a:p>
        </p:txBody>
      </p:sp>
      <p:grpSp>
        <p:nvGrpSpPr>
          <p:cNvPr id="21508" name="组合 15"/>
          <p:cNvGrpSpPr>
            <a:grpSpLocks/>
          </p:cNvGrpSpPr>
          <p:nvPr/>
        </p:nvGrpSpPr>
        <p:grpSpPr bwMode="auto">
          <a:xfrm>
            <a:off x="44450" y="-39688"/>
            <a:ext cx="2006600" cy="522288"/>
            <a:chOff x="70" y="-63"/>
            <a:chExt cx="3160" cy="824"/>
          </a:xfrm>
        </p:grpSpPr>
        <p:sp>
          <p:nvSpPr>
            <p:cNvPr id="21509"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6"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randombar(horizontal)">
                                      <p:cBhvr>
                                        <p:cTn id="7"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4" descr="https://ss0.bdstatic.com/70cFuHSh_Q1YnxGkpoWK1HF6hhy/it/u=344203889,397507901&amp;fm=26&amp;gp=0.jpg"/>
          <p:cNvPicPr>
            <a:picLocks noChangeAspect="1" noChangeArrowheads="1"/>
          </p:cNvPicPr>
          <p:nvPr/>
        </p:nvPicPr>
        <p:blipFill>
          <a:blip r:embed="rId3" cstate="print"/>
          <a:srcRect/>
          <a:stretch>
            <a:fillRect/>
          </a:stretch>
        </p:blipFill>
        <p:spPr bwMode="auto">
          <a:xfrm>
            <a:off x="1588" y="-1588"/>
            <a:ext cx="9142412" cy="5145088"/>
          </a:xfrm>
          <a:prstGeom prst="rect">
            <a:avLst/>
          </a:prstGeom>
          <a:noFill/>
          <a:ln w="9525">
            <a:noFill/>
            <a:miter lim="800000"/>
            <a:headEnd/>
            <a:tailEnd/>
          </a:ln>
        </p:spPr>
      </p:pic>
      <p:grpSp>
        <p:nvGrpSpPr>
          <p:cNvPr id="4099" name="组合 1"/>
          <p:cNvGrpSpPr>
            <a:grpSpLocks/>
          </p:cNvGrpSpPr>
          <p:nvPr/>
        </p:nvGrpSpPr>
        <p:grpSpPr bwMode="auto">
          <a:xfrm>
            <a:off x="58738" y="50800"/>
            <a:ext cx="1920875" cy="369888"/>
            <a:chOff x="58738" y="50800"/>
            <a:chExt cx="1920875" cy="368777"/>
          </a:xfrm>
        </p:grpSpPr>
        <p:sp>
          <p:nvSpPr>
            <p:cNvPr id="6" name="圆角矩形 5"/>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lang="zh-CN" altLang="en-US">
                <a:latin typeface="宋体" panose="02010600030101010101" pitchFamily="2" charset="-122"/>
                <a:ea typeface="宋体" panose="02010600030101010101" pitchFamily="2" charset="-122"/>
              </a:endParaRPr>
            </a:p>
          </p:txBody>
        </p:sp>
        <p:sp>
          <p:nvSpPr>
            <p:cNvPr id="4109" name="文本框 1"/>
            <p:cNvSpPr txBox="1">
              <a:spLocks noChangeArrowheads="1"/>
            </p:cNvSpPr>
            <p:nvPr/>
          </p:nvSpPr>
          <p:spPr bwMode="auto">
            <a:xfrm>
              <a:off x="117475" y="50800"/>
              <a:ext cx="1800493" cy="368777"/>
            </a:xfrm>
            <a:prstGeom prst="rect">
              <a:avLst/>
            </a:prstGeom>
            <a:noFill/>
            <a:ln w="9525">
              <a:noFill/>
              <a:miter lim="800000"/>
              <a:headEnd/>
              <a:tailEnd/>
            </a:ln>
          </p:spPr>
          <p:txBody>
            <a:bodyPr wrap="none">
              <a:spAutoFit/>
            </a:bodyPr>
            <a:lstStyle/>
            <a:p>
              <a:pPr eaLnBrk="0" hangingPunct="0"/>
              <a:r>
                <a:rPr lang="zh-CN" altLang="en-US" b="1" dirty="0">
                  <a:solidFill>
                    <a:schemeClr val="bg1"/>
                  </a:solidFill>
                  <a:latin typeface="宋体" pitchFamily="2" charset="-122"/>
                </a:rPr>
                <a:t>八年级语文上册</a:t>
              </a:r>
            </a:p>
          </p:txBody>
        </p:sp>
      </p:grpSp>
      <p:pic>
        <p:nvPicPr>
          <p:cNvPr id="10" name="图片 9"/>
          <p:cNvPicPr>
            <a:picLocks noChangeAspect="1"/>
          </p:cNvPicPr>
          <p:nvPr/>
        </p:nvPicPr>
        <p:blipFill>
          <a:blip r:embed="rId4" cstate="print"/>
          <a:stretch>
            <a:fillRect/>
          </a:stretch>
        </p:blipFill>
        <p:spPr>
          <a:xfrm>
            <a:off x="7262813" y="4238625"/>
            <a:ext cx="1630362" cy="379413"/>
          </a:xfrm>
          <a:prstGeom prst="rect">
            <a:avLst/>
          </a:prstGeom>
          <a:ln>
            <a:noFill/>
          </a:ln>
          <a:effectLst>
            <a:outerShdw blurRad="292100" dist="139700" dir="2700000" algn="tl" rotWithShape="0">
              <a:srgbClr val="333333">
                <a:alpha val="65000"/>
              </a:srgbClr>
            </a:outerShdw>
          </a:effectLst>
        </p:spPr>
      </p:pic>
      <p:pic>
        <p:nvPicPr>
          <p:cNvPr id="11" name="图片 10"/>
          <p:cNvPicPr>
            <a:picLocks noChangeAspect="1"/>
          </p:cNvPicPr>
          <p:nvPr/>
        </p:nvPicPr>
        <p:blipFill>
          <a:blip r:embed="rId4" cstate="print"/>
          <a:stretch>
            <a:fillRect/>
          </a:stretch>
        </p:blipFill>
        <p:spPr>
          <a:xfrm>
            <a:off x="7262813" y="4630738"/>
            <a:ext cx="1630362" cy="377825"/>
          </a:xfrm>
          <a:prstGeom prst="rect">
            <a:avLst/>
          </a:prstGeom>
          <a:ln>
            <a:noFill/>
          </a:ln>
          <a:effectLst>
            <a:outerShdw blurRad="292100" dist="139700" dir="2700000" algn="tl" rotWithShape="0">
              <a:srgbClr val="333333">
                <a:alpha val="65000"/>
              </a:srgbClr>
            </a:outerShdw>
          </a:effectLst>
        </p:spPr>
      </p:pic>
      <p:sp>
        <p:nvSpPr>
          <p:cNvPr id="4102" name="矩形 7"/>
          <p:cNvSpPr>
            <a:spLocks noChangeArrowheads="1"/>
          </p:cNvSpPr>
          <p:nvPr/>
        </p:nvSpPr>
        <p:spPr bwMode="auto">
          <a:xfrm>
            <a:off x="7380288" y="4227513"/>
            <a:ext cx="1108075" cy="369887"/>
          </a:xfrm>
          <a:prstGeom prst="rect">
            <a:avLst/>
          </a:prstGeom>
          <a:noFill/>
          <a:ln w="9525">
            <a:noFill/>
            <a:miter lim="800000"/>
            <a:headEnd/>
            <a:tailEnd/>
          </a:ln>
        </p:spPr>
        <p:txBody>
          <a:bodyPr wrap="none">
            <a:spAutoFit/>
          </a:bodyPr>
          <a:lstStyle/>
          <a:p>
            <a:pPr algn="ctr" eaLnBrk="0" hangingPunct="0"/>
            <a:r>
              <a:rPr lang="zh-CN" altLang="en-US">
                <a:solidFill>
                  <a:schemeClr val="bg1"/>
                </a:solidFill>
                <a:hlinkClick r:id="rId5" action="ppaction://hlinksldjump"/>
              </a:rPr>
              <a:t>第一课时</a:t>
            </a:r>
            <a:endParaRPr lang="zh-CN" altLang="en-US">
              <a:solidFill>
                <a:schemeClr val="bg1"/>
              </a:solidFill>
            </a:endParaRPr>
          </a:p>
        </p:txBody>
      </p:sp>
      <p:sp>
        <p:nvSpPr>
          <p:cNvPr id="4103" name="矩形 8"/>
          <p:cNvSpPr>
            <a:spLocks noChangeArrowheads="1"/>
          </p:cNvSpPr>
          <p:nvPr/>
        </p:nvSpPr>
        <p:spPr bwMode="auto">
          <a:xfrm>
            <a:off x="7380288" y="4659313"/>
            <a:ext cx="1108075" cy="369887"/>
          </a:xfrm>
          <a:prstGeom prst="rect">
            <a:avLst/>
          </a:prstGeom>
          <a:noFill/>
          <a:ln w="9525">
            <a:noFill/>
            <a:miter lim="800000"/>
            <a:headEnd/>
            <a:tailEnd/>
          </a:ln>
        </p:spPr>
        <p:txBody>
          <a:bodyPr wrap="none">
            <a:spAutoFit/>
          </a:bodyPr>
          <a:lstStyle/>
          <a:p>
            <a:pPr algn="ctr" eaLnBrk="0" hangingPunct="0"/>
            <a:r>
              <a:rPr lang="zh-CN" altLang="en-US">
                <a:solidFill>
                  <a:schemeClr val="bg1"/>
                </a:solidFill>
                <a:hlinkClick r:id="rId6" action="ppaction://hlinksldjump"/>
              </a:rPr>
              <a:t>第二课时</a:t>
            </a:r>
            <a:endParaRPr lang="zh-CN" altLang="en-US">
              <a:solidFill>
                <a:schemeClr val="bg1"/>
              </a:solidFill>
            </a:endParaRPr>
          </a:p>
        </p:txBody>
      </p:sp>
      <p:sp>
        <p:nvSpPr>
          <p:cNvPr id="12" name="TextBox 48"/>
          <p:cNvSpPr txBox="1"/>
          <p:nvPr/>
        </p:nvSpPr>
        <p:spPr>
          <a:xfrm>
            <a:off x="2393758" y="1563638"/>
            <a:ext cx="4356484" cy="854080"/>
          </a:xfrm>
          <a:prstGeom prst="rect">
            <a:avLst/>
          </a:prstGeom>
          <a:noFill/>
          <a:ln w="19050">
            <a:solidFill>
              <a:schemeClr val="tx1"/>
            </a:solidFill>
          </a:ln>
          <a:effectLst>
            <a:softEdge rad="31750"/>
          </a:effectLst>
        </p:spPr>
        <p:txBody>
          <a:bodyPr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buFontTx/>
              <a:buNone/>
              <a:defRPr/>
            </a:pPr>
            <a:r>
              <a:rPr lang="en-US" altLang="zh-CN" sz="5100" b="1" dirty="0" smtClean="0">
                <a:solidFill>
                  <a:srgbClr val="FF0000"/>
                </a:solidFill>
                <a:effectLst>
                  <a:outerShdw blurRad="38100" dist="38100" dir="2700000" algn="tl">
                    <a:srgbClr val="C0C0C0"/>
                  </a:outerShdw>
                </a:effectLst>
                <a:latin typeface="宋体" pitchFamily="2" charset="-122"/>
                <a:cs typeface="Kaiti SC"/>
              </a:rPr>
              <a:t>17</a:t>
            </a:r>
            <a:r>
              <a:rPr lang="zh-CN" altLang="en-US" sz="5100" b="1" baseline="30000" dirty="0" smtClean="0">
                <a:solidFill>
                  <a:srgbClr val="FF0000"/>
                </a:solidFill>
                <a:effectLst>
                  <a:outerShdw blurRad="38100" dist="38100" dir="2700000" algn="tl">
                    <a:srgbClr val="C0C0C0"/>
                  </a:outerShdw>
                </a:effectLst>
                <a:latin typeface="宋体" pitchFamily="2" charset="-122"/>
                <a:cs typeface="Kaiti SC"/>
              </a:rPr>
              <a:t>*</a:t>
            </a:r>
            <a:r>
              <a:rPr lang="en-US" altLang="zh-CN" sz="5100" b="1" dirty="0" smtClean="0">
                <a:solidFill>
                  <a:srgbClr val="FF0000"/>
                </a:solidFill>
                <a:effectLst>
                  <a:outerShdw blurRad="38100" dist="38100" dir="2700000" algn="tl">
                    <a:srgbClr val="C0C0C0"/>
                  </a:outerShdw>
                </a:effectLst>
                <a:latin typeface="宋体" pitchFamily="2" charset="-122"/>
                <a:cs typeface="Kaiti SC"/>
              </a:rPr>
              <a:t>  </a:t>
            </a:r>
            <a:r>
              <a:rPr lang="zh-CN" altLang="en-US" sz="5100" b="1" dirty="0">
                <a:solidFill>
                  <a:srgbClr val="FF0000"/>
                </a:solidFill>
                <a:effectLst>
                  <a:outerShdw blurRad="38100" dist="38100" dir="2700000" algn="tl">
                    <a:srgbClr val="C0C0C0"/>
                  </a:outerShdw>
                </a:effectLst>
                <a:latin typeface="宋体" pitchFamily="2" charset="-122"/>
                <a:cs typeface="Kaiti SC"/>
              </a:rPr>
              <a:t>昆明的雨</a:t>
            </a:r>
          </a:p>
        </p:txBody>
      </p:sp>
      <p:pic>
        <p:nvPicPr>
          <p:cNvPr id="13" name="Picture 2" descr="C:\Users\Administrator\Desktop\初中七彩课堂图标.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
          <p:cNvSpPr txBox="1">
            <a:spLocks noChangeArrowheads="1"/>
          </p:cNvSpPr>
          <p:nvPr/>
        </p:nvSpPr>
        <p:spPr bwMode="auto">
          <a:xfrm>
            <a:off x="1044575" y="1476375"/>
            <a:ext cx="7054850" cy="2032000"/>
          </a:xfrm>
          <a:prstGeom prst="rect">
            <a:avLst/>
          </a:prstGeom>
          <a:noFill/>
          <a:ln w="9525">
            <a:noFill/>
            <a:miter lim="800000"/>
            <a:headEnd/>
            <a:tailEnd/>
          </a:ln>
        </p:spPr>
        <p:txBody>
          <a:bodyPr>
            <a:spAutoFit/>
          </a:bodyPr>
          <a:lstStyle/>
          <a:p>
            <a:pPr>
              <a:lnSpc>
                <a:spcPct val="150000"/>
              </a:lnSpc>
            </a:pPr>
            <a:r>
              <a:rPr lang="zh-CN" altLang="en-US" sz="2800" b="1">
                <a:latin typeface="楷体" pitchFamily="49" charset="-122"/>
                <a:ea typeface="楷体" pitchFamily="49" charset="-122"/>
              </a:rPr>
              <a:t>    上节课，我们梳理了课文的思路。这节课，我们一起走进课文，体会汪曾祺先生独特的语言魅力。</a:t>
            </a:r>
          </a:p>
        </p:txBody>
      </p:sp>
      <p:grpSp>
        <p:nvGrpSpPr>
          <p:cNvPr id="22531" name="组合 5"/>
          <p:cNvGrpSpPr>
            <a:grpSpLocks/>
          </p:cNvGrpSpPr>
          <p:nvPr/>
        </p:nvGrpSpPr>
        <p:grpSpPr bwMode="auto">
          <a:xfrm>
            <a:off x="179388" y="123825"/>
            <a:ext cx="1630362" cy="400050"/>
            <a:chOff x="160049" y="525491"/>
            <a:chExt cx="1629583" cy="400170"/>
          </a:xfrm>
        </p:grpSpPr>
        <p:pic>
          <p:nvPicPr>
            <p:cNvPr id="22532" name="图片 2"/>
            <p:cNvPicPr>
              <a:picLocks noChangeAspect="1"/>
            </p:cNvPicPr>
            <p:nvPr/>
          </p:nvPicPr>
          <p:blipFill>
            <a:blip r:embed="rId2" cstate="print"/>
            <a:srcRect/>
            <a:stretch>
              <a:fillRect/>
            </a:stretch>
          </p:blipFill>
          <p:spPr bwMode="auto">
            <a:xfrm>
              <a:off x="160049" y="536607"/>
              <a:ext cx="1629583" cy="377938"/>
            </a:xfrm>
            <a:prstGeom prst="rect">
              <a:avLst/>
            </a:prstGeom>
            <a:noFill/>
            <a:ln w="9525">
              <a:noFill/>
              <a:miter lim="800000"/>
              <a:headEnd/>
              <a:tailEnd/>
            </a:ln>
          </p:spPr>
        </p:pic>
        <p:sp>
          <p:nvSpPr>
            <p:cNvPr id="22533" name="文本框 11"/>
            <p:cNvSpPr txBox="1">
              <a:spLocks noChangeArrowheads="1"/>
            </p:cNvSpPr>
            <p:nvPr/>
          </p:nvSpPr>
          <p:spPr bwMode="auto">
            <a:xfrm>
              <a:off x="172162" y="525491"/>
              <a:ext cx="1231486" cy="400170"/>
            </a:xfrm>
            <a:prstGeom prst="rect">
              <a:avLst/>
            </a:prstGeom>
            <a:noFill/>
            <a:ln w="9525">
              <a:noFill/>
              <a:miter lim="800000"/>
              <a:headEnd/>
              <a:tailEnd/>
            </a:ln>
          </p:spPr>
          <p:txBody>
            <a:bodyPr>
              <a:spAutoFit/>
            </a:bodyPr>
            <a:lstStyle/>
            <a:p>
              <a:pPr algn="ctr" eaLnBrk="0" hangingPunct="0"/>
              <a:r>
                <a:rPr lang="zh-CN" altLang="en-US" sz="2000">
                  <a:solidFill>
                    <a:srgbClr val="FFFFFF"/>
                  </a:solidFill>
                  <a:latin typeface="黑体" pitchFamily="49" charset="-122"/>
                  <a:ea typeface="黑体" pitchFamily="49" charset="-122"/>
                </a:rPr>
                <a:t>第二课时</a:t>
              </a:r>
            </a:p>
          </p:txBody>
        </p:sp>
      </p:gr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组合 7"/>
          <p:cNvGrpSpPr>
            <a:grpSpLocks/>
          </p:cNvGrpSpPr>
          <p:nvPr/>
        </p:nvGrpSpPr>
        <p:grpSpPr bwMode="auto">
          <a:xfrm>
            <a:off x="28575" y="-3175"/>
            <a:ext cx="2006600" cy="522288"/>
            <a:chOff x="70" y="-63"/>
            <a:chExt cx="3160" cy="822"/>
          </a:xfrm>
        </p:grpSpPr>
        <p:sp>
          <p:nvSpPr>
            <p:cNvPr id="23559"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合作探究</a:t>
              </a:r>
            </a:p>
          </p:txBody>
        </p:sp>
        <p:cxnSp>
          <p:nvCxnSpPr>
            <p:cNvPr id="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23555" name="组合 7"/>
          <p:cNvGrpSpPr>
            <a:grpSpLocks/>
          </p:cNvGrpSpPr>
          <p:nvPr/>
        </p:nvGrpSpPr>
        <p:grpSpPr bwMode="auto">
          <a:xfrm>
            <a:off x="755650" y="1357313"/>
            <a:ext cx="7939088" cy="2222500"/>
            <a:chOff x="827088" y="926221"/>
            <a:chExt cx="7939087" cy="2221792"/>
          </a:xfrm>
        </p:grpSpPr>
        <p:pic>
          <p:nvPicPr>
            <p:cNvPr id="23556" name="图片 1"/>
            <p:cNvPicPr>
              <a:picLocks noChangeAspect="1"/>
            </p:cNvPicPr>
            <p:nvPr/>
          </p:nvPicPr>
          <p:blipFill>
            <a:blip r:embed="rId2" cstate="print"/>
            <a:srcRect/>
            <a:stretch>
              <a:fillRect/>
            </a:stretch>
          </p:blipFill>
          <p:spPr bwMode="auto">
            <a:xfrm>
              <a:off x="827088" y="1565275"/>
              <a:ext cx="1104900" cy="1582738"/>
            </a:xfrm>
            <a:prstGeom prst="rect">
              <a:avLst/>
            </a:prstGeom>
            <a:noFill/>
            <a:ln w="9525">
              <a:noFill/>
              <a:miter lim="800000"/>
              <a:headEnd/>
              <a:tailEnd/>
            </a:ln>
          </p:spPr>
        </p:pic>
        <p:pic>
          <p:nvPicPr>
            <p:cNvPr id="23557" name="圆角矩形 14"/>
            <p:cNvPicPr>
              <a:picLocks noChangeArrowheads="1"/>
            </p:cNvPicPr>
            <p:nvPr/>
          </p:nvPicPr>
          <p:blipFill>
            <a:blip r:embed="rId3" cstate="print"/>
            <a:srcRect/>
            <a:stretch>
              <a:fillRect/>
            </a:stretch>
          </p:blipFill>
          <p:spPr bwMode="auto">
            <a:xfrm>
              <a:off x="1387475" y="926221"/>
              <a:ext cx="7378700" cy="2174181"/>
            </a:xfrm>
            <a:prstGeom prst="rect">
              <a:avLst/>
            </a:prstGeom>
            <a:noFill/>
            <a:ln w="9525">
              <a:noFill/>
              <a:miter lim="800000"/>
              <a:headEnd/>
              <a:tailEnd/>
            </a:ln>
          </p:spPr>
        </p:pic>
        <p:sp>
          <p:nvSpPr>
            <p:cNvPr id="23558" name="矩形 14"/>
            <p:cNvSpPr>
              <a:spLocks noChangeArrowheads="1"/>
            </p:cNvSpPr>
            <p:nvPr/>
          </p:nvSpPr>
          <p:spPr bwMode="auto">
            <a:xfrm>
              <a:off x="2324894" y="1117600"/>
              <a:ext cx="6120680" cy="1574352"/>
            </a:xfrm>
            <a:prstGeom prst="rect">
              <a:avLst/>
            </a:prstGeom>
            <a:noFill/>
            <a:ln w="9525">
              <a:noFill/>
              <a:miter lim="800000"/>
              <a:headEnd/>
              <a:tailEnd/>
            </a:ln>
          </p:spPr>
          <p:txBody>
            <a:bodyPr>
              <a:spAutoFit/>
            </a:bodyPr>
            <a:lstStyle/>
            <a:p>
              <a:pPr>
                <a:lnSpc>
                  <a:spcPct val="120000"/>
                </a:lnSpc>
              </a:pPr>
              <a:r>
                <a:rPr lang="zh-CN" altLang="en-US" sz="2800">
                  <a:solidFill>
                    <a:srgbClr val="A96A00"/>
                  </a:solidFill>
                  <a:latin typeface="黑体" pitchFamily="49" charset="-122"/>
                  <a:ea typeface="黑体" pitchFamily="49" charset="-122"/>
                </a:rPr>
                <a:t>    汪曾祺散文的语言直白而平和，流利而自然，简洁而富有韵味，并富于生活气息。请找出几处细细品味。</a:t>
              </a:r>
            </a:p>
          </p:txBody>
        </p:sp>
      </p:gr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组合 7"/>
          <p:cNvGrpSpPr>
            <a:grpSpLocks/>
          </p:cNvGrpSpPr>
          <p:nvPr/>
        </p:nvGrpSpPr>
        <p:grpSpPr bwMode="auto">
          <a:xfrm>
            <a:off x="28575" y="-3175"/>
            <a:ext cx="2006600" cy="522288"/>
            <a:chOff x="70" y="-63"/>
            <a:chExt cx="3160" cy="822"/>
          </a:xfrm>
        </p:grpSpPr>
        <p:sp>
          <p:nvSpPr>
            <p:cNvPr id="24581"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合作探究</a:t>
              </a:r>
            </a:p>
          </p:txBody>
        </p:sp>
        <p:cxnSp>
          <p:nvCxnSpPr>
            <p:cNvPr id="1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4579" name="矩形 1"/>
          <p:cNvSpPr>
            <a:spLocks noChangeArrowheads="1"/>
          </p:cNvSpPr>
          <p:nvPr/>
        </p:nvSpPr>
        <p:spPr bwMode="auto">
          <a:xfrm>
            <a:off x="358775" y="1114425"/>
            <a:ext cx="8426450" cy="1385888"/>
          </a:xfrm>
          <a:prstGeom prst="rect">
            <a:avLst/>
          </a:prstGeom>
          <a:noFill/>
          <a:ln w="9525">
            <a:noFill/>
            <a:miter lim="800000"/>
            <a:headEnd/>
            <a:tailEnd/>
          </a:ln>
        </p:spPr>
        <p:txBody>
          <a:bodyPr>
            <a:spAutoFit/>
          </a:bodyPr>
          <a:lstStyle/>
          <a:p>
            <a:r>
              <a:rPr lang="zh-CN" altLang="en-US" sz="2800" b="1">
                <a:solidFill>
                  <a:srgbClr val="000000"/>
                </a:solidFill>
                <a:latin typeface="楷体" pitchFamily="49" charset="-122"/>
                <a:ea typeface="楷体" pitchFamily="49" charset="-122"/>
              </a:rPr>
              <a:t>    因为是下下停停，停停下下，不是连绵不断，下起来没完，而且并不使人气闷。我觉得昆明雨季气压不低，人很舒服。</a:t>
            </a:r>
            <a:endParaRPr lang="en-US" altLang="zh-CN" sz="2800" b="1">
              <a:solidFill>
                <a:srgbClr val="000000"/>
              </a:solidFill>
              <a:latin typeface="楷体" pitchFamily="49" charset="-122"/>
              <a:ea typeface="楷体" pitchFamily="49" charset="-122"/>
            </a:endParaRPr>
          </a:p>
        </p:txBody>
      </p:sp>
      <p:sp>
        <p:nvSpPr>
          <p:cNvPr id="9" name="圆角矩形标注 8">
            <a:extLst/>
          </p:cNvPr>
          <p:cNvSpPr/>
          <p:nvPr/>
        </p:nvSpPr>
        <p:spPr>
          <a:xfrm>
            <a:off x="414338" y="2859088"/>
            <a:ext cx="8370887" cy="1225550"/>
          </a:xfrm>
          <a:prstGeom prst="wedgeRoundRectCallout">
            <a:avLst>
              <a:gd name="adj1" fmla="val 18533"/>
              <a:gd name="adj2" fmla="val -47675"/>
              <a:gd name="adj3" fmla="val 16667"/>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200" dirty="0">
                <a:solidFill>
                  <a:srgbClr val="0000FF"/>
                </a:solidFill>
                <a:latin typeface="黑体" pitchFamily="49" charset="-122"/>
                <a:ea typeface="黑体" pitchFamily="49" charset="-122"/>
              </a:rPr>
              <a:t>    有如大白话一般，没有任何秀丽华彩之处，但是直白平淡之中有一种拉家常的风格，让人感到亲切，这正是种返璞归真的语言风格。</a:t>
            </a: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a:grpSpLocks/>
          </p:cNvGrpSpPr>
          <p:nvPr/>
        </p:nvGrpSpPr>
        <p:grpSpPr bwMode="auto">
          <a:xfrm>
            <a:off x="28575" y="-3175"/>
            <a:ext cx="2006600" cy="522288"/>
            <a:chOff x="70" y="-63"/>
            <a:chExt cx="3160" cy="822"/>
          </a:xfrm>
        </p:grpSpPr>
        <p:sp>
          <p:nvSpPr>
            <p:cNvPr id="25605"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合作探究</a:t>
              </a:r>
            </a:p>
          </p:txBody>
        </p:sp>
        <p:cxnSp>
          <p:nvCxnSpPr>
            <p:cNvPr id="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5603" name="矩形 1"/>
          <p:cNvSpPr>
            <a:spLocks noChangeArrowheads="1"/>
          </p:cNvSpPr>
          <p:nvPr/>
        </p:nvSpPr>
        <p:spPr bwMode="auto">
          <a:xfrm>
            <a:off x="468313" y="900113"/>
            <a:ext cx="8207375" cy="1816100"/>
          </a:xfrm>
          <a:prstGeom prst="rect">
            <a:avLst/>
          </a:prstGeom>
          <a:noFill/>
          <a:ln w="9525">
            <a:noFill/>
            <a:miter lim="800000"/>
            <a:headEnd/>
            <a:tailEnd/>
          </a:ln>
        </p:spPr>
        <p:txBody>
          <a:bodyPr>
            <a:spAutoFit/>
          </a:bodyPr>
          <a:lstStyle/>
          <a:p>
            <a:r>
              <a:rPr lang="zh-CN" altLang="en-US" sz="2800" b="1">
                <a:solidFill>
                  <a:srgbClr val="000000"/>
                </a:solidFill>
                <a:latin typeface="楷体" pitchFamily="49" charset="-122"/>
                <a:ea typeface="楷体" pitchFamily="49" charset="-122"/>
              </a:rPr>
              <a:t>    昆明的雨季是</a:t>
            </a:r>
            <a:r>
              <a:rPr lang="zh-CN" altLang="en-US" sz="2800" b="1" u="sng">
                <a:solidFill>
                  <a:srgbClr val="FF0000"/>
                </a:solidFill>
                <a:latin typeface="楷体" pitchFamily="49" charset="-122"/>
                <a:ea typeface="楷体" pitchFamily="49" charset="-122"/>
              </a:rPr>
              <a:t>明亮的、丰满的</a:t>
            </a:r>
            <a:r>
              <a:rPr lang="zh-CN" altLang="en-US" sz="2800" b="1">
                <a:solidFill>
                  <a:srgbClr val="000000"/>
                </a:solidFill>
                <a:latin typeface="楷体" pitchFamily="49" charset="-122"/>
                <a:ea typeface="楷体" pitchFamily="49" charset="-122"/>
              </a:rPr>
              <a:t>，使人动情的。城春草木深，孟夏草木长。昆明的雨季，是浓绿的。草木的枝叶里的水分都到了</a:t>
            </a:r>
            <a:r>
              <a:rPr lang="zh-CN" altLang="en-US" sz="2800" b="1" u="sng">
                <a:solidFill>
                  <a:srgbClr val="FF0000"/>
                </a:solidFill>
                <a:latin typeface="楷体" pitchFamily="49" charset="-122"/>
                <a:ea typeface="楷体" pitchFamily="49" charset="-122"/>
              </a:rPr>
              <a:t>饱和状态</a:t>
            </a:r>
            <a:r>
              <a:rPr lang="zh-CN" altLang="en-US" sz="2800" b="1">
                <a:solidFill>
                  <a:srgbClr val="000000"/>
                </a:solidFill>
                <a:latin typeface="楷体" pitchFamily="49" charset="-122"/>
                <a:ea typeface="楷体" pitchFamily="49" charset="-122"/>
              </a:rPr>
              <a:t>，显示出</a:t>
            </a:r>
            <a:r>
              <a:rPr lang="zh-CN" altLang="en-US" sz="2800" b="1" u="sng">
                <a:solidFill>
                  <a:srgbClr val="FF0000"/>
                </a:solidFill>
                <a:latin typeface="楷体" pitchFamily="49" charset="-122"/>
                <a:ea typeface="楷体" pitchFamily="49" charset="-122"/>
              </a:rPr>
              <a:t>过分的、近于夸张的</a:t>
            </a:r>
            <a:r>
              <a:rPr lang="zh-CN" altLang="en-US" sz="2800" b="1">
                <a:solidFill>
                  <a:srgbClr val="000000"/>
                </a:solidFill>
                <a:latin typeface="楷体" pitchFamily="49" charset="-122"/>
                <a:ea typeface="楷体" pitchFamily="49" charset="-122"/>
              </a:rPr>
              <a:t>旺盛。</a:t>
            </a:r>
            <a:endParaRPr lang="en-US" altLang="zh-CN" sz="2800" b="1">
              <a:solidFill>
                <a:srgbClr val="000000"/>
              </a:solidFill>
              <a:latin typeface="楷体" pitchFamily="49" charset="-122"/>
              <a:ea typeface="楷体" pitchFamily="49" charset="-122"/>
            </a:endParaRPr>
          </a:p>
        </p:txBody>
      </p:sp>
      <p:sp>
        <p:nvSpPr>
          <p:cNvPr id="9" name="圆角矩形标注 8">
            <a:extLst/>
          </p:cNvPr>
          <p:cNvSpPr/>
          <p:nvPr/>
        </p:nvSpPr>
        <p:spPr>
          <a:xfrm>
            <a:off x="539750" y="3148013"/>
            <a:ext cx="8135938" cy="863600"/>
          </a:xfrm>
          <a:prstGeom prst="wedgeRoundRectCallout">
            <a:avLst>
              <a:gd name="adj1" fmla="val 18533"/>
              <a:gd name="adj2" fmla="val -47675"/>
              <a:gd name="adj3" fmla="val 16667"/>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200" dirty="0">
                <a:solidFill>
                  <a:srgbClr val="0000FF"/>
                </a:solidFill>
                <a:latin typeface="黑体" pitchFamily="49" charset="-122"/>
                <a:ea typeface="黑体" pitchFamily="49" charset="-122"/>
              </a:rPr>
              <a:t>    画线字引导读者发挥联想和想象，与秀丽华彩的语言相比，更易让人直接感受事物的形象。</a:t>
            </a: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7"/>
          <p:cNvGrpSpPr>
            <a:grpSpLocks/>
          </p:cNvGrpSpPr>
          <p:nvPr/>
        </p:nvGrpSpPr>
        <p:grpSpPr bwMode="auto">
          <a:xfrm>
            <a:off x="28575" y="-3175"/>
            <a:ext cx="2006600" cy="522288"/>
            <a:chOff x="70" y="-63"/>
            <a:chExt cx="3160" cy="822"/>
          </a:xfrm>
        </p:grpSpPr>
        <p:sp>
          <p:nvSpPr>
            <p:cNvPr id="26629"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合作探究</a:t>
              </a:r>
            </a:p>
          </p:txBody>
        </p:sp>
        <p:cxnSp>
          <p:nvCxnSpPr>
            <p:cNvPr id="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6627" name="矩形 1"/>
          <p:cNvSpPr>
            <a:spLocks noChangeArrowheads="1"/>
          </p:cNvSpPr>
          <p:nvPr/>
        </p:nvSpPr>
        <p:spPr bwMode="auto">
          <a:xfrm>
            <a:off x="539750" y="1257300"/>
            <a:ext cx="8208963" cy="954088"/>
          </a:xfrm>
          <a:prstGeom prst="rect">
            <a:avLst/>
          </a:prstGeom>
          <a:noFill/>
          <a:ln w="9525">
            <a:noFill/>
            <a:miter lim="800000"/>
            <a:headEnd/>
            <a:tailEnd/>
          </a:ln>
        </p:spPr>
        <p:txBody>
          <a:bodyPr>
            <a:spAutoFit/>
          </a:bodyPr>
          <a:lstStyle/>
          <a:p>
            <a:r>
              <a:rPr lang="zh-CN" altLang="en-US" sz="2800" b="1">
                <a:solidFill>
                  <a:srgbClr val="000000"/>
                </a:solidFill>
                <a:latin typeface="楷体" pitchFamily="49" charset="-122"/>
                <a:ea typeface="楷体" pitchFamily="49" charset="-122"/>
              </a:rPr>
              <a:t>    带着雨珠的缅桂花使我的心软软的，不是怀人，不是思乡。</a:t>
            </a:r>
            <a:endParaRPr lang="en-US" altLang="zh-CN" sz="2800" b="1">
              <a:solidFill>
                <a:srgbClr val="000000"/>
              </a:solidFill>
              <a:latin typeface="楷体" pitchFamily="49" charset="-122"/>
              <a:ea typeface="楷体" pitchFamily="49" charset="-122"/>
            </a:endParaRPr>
          </a:p>
        </p:txBody>
      </p:sp>
      <p:sp>
        <p:nvSpPr>
          <p:cNvPr id="8" name="圆角矩形标注 7">
            <a:extLst/>
          </p:cNvPr>
          <p:cNvSpPr/>
          <p:nvPr/>
        </p:nvSpPr>
        <p:spPr>
          <a:xfrm>
            <a:off x="503238" y="2787650"/>
            <a:ext cx="8137525" cy="504825"/>
          </a:xfrm>
          <a:prstGeom prst="wedgeRoundRectCallout">
            <a:avLst>
              <a:gd name="adj1" fmla="val 18533"/>
              <a:gd name="adj2" fmla="val -47675"/>
              <a:gd name="adj3" fmla="val 16667"/>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200" dirty="0">
                <a:solidFill>
                  <a:srgbClr val="0000FF"/>
                </a:solidFill>
                <a:latin typeface="黑体" pitchFamily="49" charset="-122"/>
                <a:ea typeface="黑体" pitchFamily="49" charset="-122"/>
              </a:rPr>
              <a:t>这句话说一半，留一半，富有余味。</a:t>
            </a: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103"/>
          <p:cNvSpPr txBox="1">
            <a:spLocks noChangeArrowheads="1"/>
          </p:cNvSpPr>
          <p:nvPr/>
        </p:nvSpPr>
        <p:spPr bwMode="auto">
          <a:xfrm>
            <a:off x="533400" y="800100"/>
            <a:ext cx="8077200" cy="954088"/>
          </a:xfrm>
          <a:prstGeom prst="rect">
            <a:avLst/>
          </a:prstGeom>
          <a:noFill/>
          <a:ln w="9525">
            <a:noFill/>
            <a:miter lim="800000"/>
            <a:headEnd/>
            <a:tailEnd/>
          </a:ln>
        </p:spPr>
        <p:txBody>
          <a:bodyPr>
            <a:spAutoFit/>
          </a:bodyPr>
          <a:lstStyle/>
          <a:p>
            <a:r>
              <a:rPr lang="en-US" altLang="zh-CN" sz="2800" b="1">
                <a:latin typeface="宋体" pitchFamily="2" charset="-122"/>
              </a:rPr>
              <a:t>    </a:t>
            </a:r>
            <a:r>
              <a:rPr lang="zh-CN" altLang="zh-CN" sz="2800" b="1">
                <a:latin typeface="宋体" pitchFamily="2" charset="-122"/>
              </a:rPr>
              <a:t>本文的题目为《昆明的雨》</a:t>
            </a:r>
            <a:r>
              <a:rPr lang="zh-CN" altLang="en-US" sz="2800" b="1">
                <a:latin typeface="宋体" pitchFamily="2" charset="-122"/>
              </a:rPr>
              <a:t>，为什么</a:t>
            </a:r>
            <a:r>
              <a:rPr lang="zh-CN" altLang="zh-CN" sz="2800" b="1">
                <a:latin typeface="宋体" pitchFamily="2" charset="-122"/>
              </a:rPr>
              <a:t>文章开篇却从给宁坤的画写起</a:t>
            </a:r>
            <a:r>
              <a:rPr lang="zh-CN" altLang="en-US" sz="2800" b="1">
                <a:latin typeface="宋体" pitchFamily="2" charset="-122"/>
              </a:rPr>
              <a:t>？</a:t>
            </a:r>
          </a:p>
        </p:txBody>
      </p:sp>
      <p:sp>
        <p:nvSpPr>
          <p:cNvPr id="2" name="文本框 1"/>
          <p:cNvSpPr txBox="1">
            <a:spLocks noChangeArrowheads="1"/>
          </p:cNvSpPr>
          <p:nvPr/>
        </p:nvSpPr>
        <p:spPr bwMode="auto">
          <a:xfrm>
            <a:off x="592138" y="2105025"/>
            <a:ext cx="8156575" cy="1816100"/>
          </a:xfrm>
          <a:prstGeom prst="rect">
            <a:avLst/>
          </a:prstGeom>
          <a:noFill/>
          <a:ln w="9525">
            <a:noFill/>
            <a:miter lim="800000"/>
            <a:headEnd/>
            <a:tailEnd/>
          </a:ln>
        </p:spPr>
        <p:txBody>
          <a:bodyPr>
            <a:spAutoFit/>
          </a:bodyPr>
          <a:lstStyle/>
          <a:p>
            <a:r>
              <a:rPr lang="en-US" altLang="zh-CN" sz="2800" b="1">
                <a:solidFill>
                  <a:srgbClr val="000000"/>
                </a:solidFill>
                <a:latin typeface="楷体" pitchFamily="49" charset="-122"/>
                <a:ea typeface="楷体" pitchFamily="49" charset="-122"/>
              </a:rPr>
              <a:t>A.</a:t>
            </a:r>
            <a:r>
              <a:rPr lang="zh-CN" altLang="zh-CN" sz="2800" b="1">
                <a:solidFill>
                  <a:srgbClr val="000000"/>
                </a:solidFill>
                <a:latin typeface="楷体" pitchFamily="49" charset="-122"/>
                <a:ea typeface="楷体" pitchFamily="49" charset="-122"/>
              </a:rPr>
              <a:t>所画的是昆明雨季特有的现象与产物</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突出了昆明多雨的特点。</a:t>
            </a:r>
            <a:endParaRPr lang="en-US" altLang="zh-CN" sz="2800" b="1">
              <a:solidFill>
                <a:srgbClr val="000000"/>
              </a:solidFill>
              <a:latin typeface="楷体" pitchFamily="49" charset="-122"/>
              <a:ea typeface="楷体" pitchFamily="49" charset="-122"/>
            </a:endParaRPr>
          </a:p>
          <a:p>
            <a:r>
              <a:rPr lang="en-US" altLang="zh-CN" sz="2800" b="1">
                <a:solidFill>
                  <a:srgbClr val="000000"/>
                </a:solidFill>
                <a:latin typeface="楷体" pitchFamily="49" charset="-122"/>
                <a:ea typeface="楷体" pitchFamily="49" charset="-122"/>
              </a:rPr>
              <a:t>B.</a:t>
            </a:r>
            <a:r>
              <a:rPr lang="zh-CN" altLang="zh-CN" sz="2800" b="1">
                <a:solidFill>
                  <a:srgbClr val="000000"/>
                </a:solidFill>
                <a:latin typeface="楷体" pitchFamily="49" charset="-122"/>
                <a:ea typeface="楷体" pitchFamily="49" charset="-122"/>
              </a:rPr>
              <a:t>为下文做铺垫</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引出下文对“昆明的雨”的描述。</a:t>
            </a:r>
            <a:endParaRPr lang="en-US" altLang="zh-CN" sz="2800" b="1">
              <a:solidFill>
                <a:srgbClr val="000000"/>
              </a:solidFill>
              <a:latin typeface="楷体" pitchFamily="49" charset="-122"/>
              <a:ea typeface="楷体" pitchFamily="49" charset="-122"/>
            </a:endParaRPr>
          </a:p>
          <a:p>
            <a:r>
              <a:rPr lang="en-US" altLang="zh-CN" sz="2800" b="1">
                <a:solidFill>
                  <a:srgbClr val="000000"/>
                </a:solidFill>
                <a:latin typeface="楷体" pitchFamily="49" charset="-122"/>
                <a:ea typeface="楷体" pitchFamily="49" charset="-122"/>
              </a:rPr>
              <a:t>C.</a:t>
            </a:r>
            <a:r>
              <a:rPr lang="zh-CN" altLang="zh-CN" sz="2800" b="1">
                <a:solidFill>
                  <a:srgbClr val="000000"/>
                </a:solidFill>
                <a:latin typeface="楷体" pitchFamily="49" charset="-122"/>
                <a:ea typeface="楷体" pitchFamily="49" charset="-122"/>
              </a:rPr>
              <a:t>吸引读者</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激发读者的阅读兴趣。</a:t>
            </a:r>
            <a:endParaRPr lang="zh-CN" altLang="en-US" sz="2800" b="1">
              <a:solidFill>
                <a:srgbClr val="000000"/>
              </a:solidFill>
              <a:latin typeface="楷体" pitchFamily="49" charset="-122"/>
              <a:ea typeface="楷体" pitchFamily="49" charset="-122"/>
            </a:endParaRPr>
          </a:p>
        </p:txBody>
      </p:sp>
      <p:grpSp>
        <p:nvGrpSpPr>
          <p:cNvPr id="27652" name="组合 7"/>
          <p:cNvGrpSpPr>
            <a:grpSpLocks/>
          </p:cNvGrpSpPr>
          <p:nvPr/>
        </p:nvGrpSpPr>
        <p:grpSpPr bwMode="auto">
          <a:xfrm>
            <a:off x="28575" y="-3175"/>
            <a:ext cx="2006600" cy="522288"/>
            <a:chOff x="70" y="-63"/>
            <a:chExt cx="3160" cy="822"/>
          </a:xfrm>
        </p:grpSpPr>
        <p:sp>
          <p:nvSpPr>
            <p:cNvPr id="27653"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合作探究</a:t>
              </a:r>
            </a:p>
          </p:txBody>
        </p:sp>
        <p:cxnSp>
          <p:nvCxnSpPr>
            <p:cNvPr id="1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组合 7"/>
          <p:cNvGrpSpPr>
            <a:grpSpLocks/>
          </p:cNvGrpSpPr>
          <p:nvPr/>
        </p:nvGrpSpPr>
        <p:grpSpPr bwMode="auto">
          <a:xfrm>
            <a:off x="28575" y="-3175"/>
            <a:ext cx="2006600" cy="522288"/>
            <a:chOff x="70" y="-63"/>
            <a:chExt cx="3160" cy="822"/>
          </a:xfrm>
        </p:grpSpPr>
        <p:sp>
          <p:nvSpPr>
            <p:cNvPr id="28679"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合作探究</a:t>
              </a:r>
            </a:p>
          </p:txBody>
        </p:sp>
        <p:cxnSp>
          <p:nvCxnSpPr>
            <p:cNvPr id="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28675" name="组合 7"/>
          <p:cNvGrpSpPr>
            <a:grpSpLocks/>
          </p:cNvGrpSpPr>
          <p:nvPr/>
        </p:nvGrpSpPr>
        <p:grpSpPr bwMode="auto">
          <a:xfrm>
            <a:off x="755650" y="1357313"/>
            <a:ext cx="7939088" cy="2222500"/>
            <a:chOff x="827088" y="926222"/>
            <a:chExt cx="7939087" cy="2221791"/>
          </a:xfrm>
        </p:grpSpPr>
        <p:pic>
          <p:nvPicPr>
            <p:cNvPr id="28676" name="图片 1"/>
            <p:cNvPicPr>
              <a:picLocks noChangeAspect="1"/>
            </p:cNvPicPr>
            <p:nvPr/>
          </p:nvPicPr>
          <p:blipFill>
            <a:blip r:embed="rId2" cstate="print"/>
            <a:srcRect/>
            <a:stretch>
              <a:fillRect/>
            </a:stretch>
          </p:blipFill>
          <p:spPr bwMode="auto">
            <a:xfrm>
              <a:off x="827088" y="1565275"/>
              <a:ext cx="1104900" cy="1582738"/>
            </a:xfrm>
            <a:prstGeom prst="rect">
              <a:avLst/>
            </a:prstGeom>
            <a:noFill/>
            <a:ln w="9525">
              <a:noFill/>
              <a:miter lim="800000"/>
              <a:headEnd/>
              <a:tailEnd/>
            </a:ln>
          </p:spPr>
        </p:pic>
        <p:pic>
          <p:nvPicPr>
            <p:cNvPr id="28677" name="圆角矩形 14"/>
            <p:cNvPicPr>
              <a:picLocks noChangeArrowheads="1"/>
            </p:cNvPicPr>
            <p:nvPr/>
          </p:nvPicPr>
          <p:blipFill>
            <a:blip r:embed="rId3" cstate="print"/>
            <a:srcRect/>
            <a:stretch>
              <a:fillRect/>
            </a:stretch>
          </p:blipFill>
          <p:spPr bwMode="auto">
            <a:xfrm>
              <a:off x="1387475" y="926222"/>
              <a:ext cx="7378700" cy="1645961"/>
            </a:xfrm>
            <a:prstGeom prst="rect">
              <a:avLst/>
            </a:prstGeom>
            <a:noFill/>
            <a:ln w="9525">
              <a:noFill/>
              <a:miter lim="800000"/>
              <a:headEnd/>
              <a:tailEnd/>
            </a:ln>
          </p:spPr>
        </p:pic>
        <p:sp>
          <p:nvSpPr>
            <p:cNvPr id="28678" name="矩形 14"/>
            <p:cNvSpPr>
              <a:spLocks noChangeArrowheads="1"/>
            </p:cNvSpPr>
            <p:nvPr/>
          </p:nvSpPr>
          <p:spPr bwMode="auto">
            <a:xfrm>
              <a:off x="2324894" y="1117600"/>
              <a:ext cx="6120680" cy="1126103"/>
            </a:xfrm>
            <a:prstGeom prst="rect">
              <a:avLst/>
            </a:prstGeom>
            <a:noFill/>
            <a:ln w="9525">
              <a:noFill/>
              <a:miter lim="800000"/>
              <a:headEnd/>
              <a:tailEnd/>
            </a:ln>
          </p:spPr>
          <p:txBody>
            <a:bodyPr>
              <a:spAutoFit/>
            </a:bodyPr>
            <a:lstStyle/>
            <a:p>
              <a:pPr>
                <a:lnSpc>
                  <a:spcPct val="120000"/>
                </a:lnSpc>
              </a:pPr>
              <a:r>
                <a:rPr lang="zh-CN" altLang="en-US" sz="2800">
                  <a:solidFill>
                    <a:srgbClr val="A96A00"/>
                  </a:solidFill>
                  <a:latin typeface="黑体" pitchFamily="49" charset="-122"/>
                  <a:ea typeface="黑体" pitchFamily="49" charset="-122"/>
                </a:rPr>
                <a:t>    文中“我想念昆明的雨”出现了几次？这句话在文中起了什么作用？</a:t>
              </a:r>
            </a:p>
          </p:txBody>
        </p:sp>
      </p:grpSp>
    </p:spTree>
  </p:cSld>
  <p:clrMapOvr>
    <a:masterClrMapping/>
  </p:clrMapOvr>
  <p:transition advTm="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3851275" y="2935288"/>
            <a:ext cx="4695825" cy="1292225"/>
          </a:xfrm>
          <a:prstGeom prst="rect">
            <a:avLst/>
          </a:prstGeom>
          <a:noFill/>
          <a:ln w="9525">
            <a:noFill/>
            <a:miter lim="800000"/>
            <a:headEnd/>
            <a:tailEnd/>
          </a:ln>
        </p:spPr>
        <p:txBody>
          <a:bodyPr>
            <a:spAutoFit/>
          </a:bodyPr>
          <a:lstStyle/>
          <a:p>
            <a:r>
              <a:rPr lang="zh-CN" altLang="en-US" sz="2600" b="1">
                <a:latin typeface="楷体" pitchFamily="49" charset="-122"/>
                <a:ea typeface="楷体" pitchFamily="49" charset="-122"/>
              </a:rPr>
              <a:t>这个独立成段的句子承接上文的画面介绍，引出下文“我想念昆明的雨”的缘由的抒写。</a:t>
            </a:r>
          </a:p>
        </p:txBody>
      </p:sp>
      <p:grpSp>
        <p:nvGrpSpPr>
          <p:cNvPr id="29699" name="组合 7"/>
          <p:cNvGrpSpPr>
            <a:grpSpLocks/>
          </p:cNvGrpSpPr>
          <p:nvPr/>
        </p:nvGrpSpPr>
        <p:grpSpPr bwMode="auto">
          <a:xfrm>
            <a:off x="28575" y="-3175"/>
            <a:ext cx="2006600" cy="522288"/>
            <a:chOff x="70" y="-63"/>
            <a:chExt cx="3160" cy="822"/>
          </a:xfrm>
        </p:grpSpPr>
        <p:sp>
          <p:nvSpPr>
            <p:cNvPr id="29706"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合作探究</a:t>
              </a: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9700" name="TextBox 1"/>
          <p:cNvSpPr txBox="1">
            <a:spLocks noChangeArrowheads="1"/>
          </p:cNvSpPr>
          <p:nvPr/>
        </p:nvSpPr>
        <p:spPr bwMode="auto">
          <a:xfrm>
            <a:off x="539750" y="608013"/>
            <a:ext cx="2087563" cy="523875"/>
          </a:xfrm>
          <a:prstGeom prst="rect">
            <a:avLst/>
          </a:prstGeom>
          <a:noFill/>
          <a:ln w="9525">
            <a:noFill/>
            <a:miter lim="800000"/>
            <a:headEnd/>
            <a:tailEnd/>
          </a:ln>
        </p:spPr>
        <p:txBody>
          <a:bodyPr>
            <a:spAutoFit/>
          </a:bodyPr>
          <a:lstStyle/>
          <a:p>
            <a:r>
              <a:rPr lang="zh-CN" altLang="en-US" sz="2800">
                <a:solidFill>
                  <a:srgbClr val="FF0000"/>
                </a:solidFill>
                <a:latin typeface="黑体" pitchFamily="49" charset="-122"/>
                <a:ea typeface="黑体" pitchFamily="49" charset="-122"/>
              </a:rPr>
              <a:t>出现了</a:t>
            </a:r>
            <a:r>
              <a:rPr lang="en-US" altLang="zh-CN" sz="2800">
                <a:solidFill>
                  <a:srgbClr val="FF0000"/>
                </a:solidFill>
                <a:latin typeface="黑体" pitchFamily="49" charset="-122"/>
                <a:ea typeface="黑体" pitchFamily="49" charset="-122"/>
              </a:rPr>
              <a:t>2</a:t>
            </a:r>
            <a:r>
              <a:rPr lang="zh-CN" altLang="en-US" sz="2800">
                <a:solidFill>
                  <a:srgbClr val="FF0000"/>
                </a:solidFill>
                <a:latin typeface="黑体" pitchFamily="49" charset="-122"/>
                <a:ea typeface="黑体" pitchFamily="49" charset="-122"/>
              </a:rPr>
              <a:t>次。</a:t>
            </a:r>
          </a:p>
        </p:txBody>
      </p:sp>
      <p:sp>
        <p:nvSpPr>
          <p:cNvPr id="4" name="矩形 3"/>
          <p:cNvSpPr/>
          <p:nvPr/>
        </p:nvSpPr>
        <p:spPr>
          <a:xfrm>
            <a:off x="684213" y="2330450"/>
            <a:ext cx="1223962" cy="892175"/>
          </a:xfrm>
          <a:prstGeom prst="rect">
            <a:avLst/>
          </a:prstGeom>
          <a:solidFill>
            <a:schemeClr val="accent2">
              <a:lumMod val="60000"/>
              <a:lumOff val="40000"/>
            </a:schemeClr>
          </a:solidFill>
        </p:spPr>
        <p:txBody>
          <a:bodyPr>
            <a:spAutoFit/>
          </a:bodyPr>
          <a:lstStyle/>
          <a:p>
            <a:pPr algn="ctr">
              <a:defRPr/>
            </a:pPr>
            <a:r>
              <a:rPr lang="zh-CN" altLang="en-US" sz="2600" b="1" dirty="0">
                <a:latin typeface="楷体" pitchFamily="49" charset="-122"/>
                <a:ea typeface="楷体" pitchFamily="49" charset="-122"/>
              </a:rPr>
              <a:t>第</a:t>
            </a:r>
            <a:r>
              <a:rPr lang="en-US" altLang="zh-CN" sz="2600" b="1" dirty="0">
                <a:latin typeface="楷体" pitchFamily="49" charset="-122"/>
                <a:ea typeface="楷体" pitchFamily="49" charset="-122"/>
              </a:rPr>
              <a:t>1</a:t>
            </a:r>
            <a:r>
              <a:rPr lang="zh-CN" altLang="en-US" sz="2600" b="1" dirty="0">
                <a:latin typeface="楷体" pitchFamily="49" charset="-122"/>
                <a:ea typeface="楷体" pitchFamily="49" charset="-122"/>
              </a:rPr>
              <a:t>次</a:t>
            </a:r>
            <a:endParaRPr lang="en-US" altLang="zh-CN" sz="2600" b="1" dirty="0">
              <a:latin typeface="楷体" pitchFamily="49" charset="-122"/>
              <a:ea typeface="楷体" pitchFamily="49" charset="-122"/>
            </a:endParaRPr>
          </a:p>
          <a:p>
            <a:pPr algn="ctr">
              <a:defRPr/>
            </a:pPr>
            <a:r>
              <a:rPr lang="zh-CN" altLang="en-US" sz="2600" b="1" dirty="0">
                <a:latin typeface="楷体" pitchFamily="49" charset="-122"/>
                <a:ea typeface="楷体" pitchFamily="49" charset="-122"/>
              </a:rPr>
              <a:t>第2段</a:t>
            </a:r>
            <a:endParaRPr lang="zh-CN" altLang="en-US" sz="2600" dirty="0"/>
          </a:p>
        </p:txBody>
      </p:sp>
      <p:sp>
        <p:nvSpPr>
          <p:cNvPr id="5" name="矩形 4"/>
          <p:cNvSpPr>
            <a:spLocks noChangeArrowheads="1"/>
          </p:cNvSpPr>
          <p:nvPr/>
        </p:nvSpPr>
        <p:spPr bwMode="auto">
          <a:xfrm>
            <a:off x="3851275" y="1585913"/>
            <a:ext cx="4695825" cy="892175"/>
          </a:xfrm>
          <a:prstGeom prst="rect">
            <a:avLst/>
          </a:prstGeom>
          <a:noFill/>
          <a:ln w="9525">
            <a:noFill/>
            <a:miter lim="800000"/>
            <a:headEnd/>
            <a:tailEnd/>
          </a:ln>
        </p:spPr>
        <p:txBody>
          <a:bodyPr>
            <a:spAutoFit/>
          </a:bodyPr>
          <a:lstStyle/>
          <a:p>
            <a:r>
              <a:rPr lang="zh-CN" altLang="en-US" sz="2600" b="1">
                <a:solidFill>
                  <a:srgbClr val="000000"/>
                </a:solidFill>
                <a:latin typeface="楷体" pitchFamily="49" charset="-122"/>
                <a:ea typeface="楷体" pitchFamily="49" charset="-122"/>
              </a:rPr>
              <a:t>点明了文章的中心，表达了作者对昆明雨季深切的怀念之情。</a:t>
            </a:r>
            <a:endParaRPr lang="en-US" altLang="zh-CN" sz="2600" b="1">
              <a:solidFill>
                <a:srgbClr val="000000"/>
              </a:solidFill>
              <a:latin typeface="楷体" pitchFamily="49" charset="-122"/>
              <a:ea typeface="楷体" pitchFamily="49" charset="-122"/>
            </a:endParaRPr>
          </a:p>
        </p:txBody>
      </p:sp>
      <p:sp>
        <p:nvSpPr>
          <p:cNvPr id="12" name="左大括号 11"/>
          <p:cNvSpPr/>
          <p:nvPr/>
        </p:nvSpPr>
        <p:spPr>
          <a:xfrm>
            <a:off x="2051050" y="1592263"/>
            <a:ext cx="288925" cy="2376487"/>
          </a:xfrm>
          <a:prstGeom prst="leftBrace">
            <a:avLst>
              <a:gd name="adj1" fmla="val 100927"/>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600"/>
          </a:p>
        </p:txBody>
      </p:sp>
      <p:sp>
        <p:nvSpPr>
          <p:cNvPr id="6" name="矩形 5"/>
          <p:cNvSpPr/>
          <p:nvPr/>
        </p:nvSpPr>
        <p:spPr>
          <a:xfrm>
            <a:off x="2484438" y="1739900"/>
            <a:ext cx="1189037" cy="492125"/>
          </a:xfrm>
          <a:prstGeom prst="rect">
            <a:avLst/>
          </a:prstGeom>
          <a:solidFill>
            <a:schemeClr val="accent5">
              <a:lumMod val="40000"/>
              <a:lumOff val="60000"/>
            </a:schemeClr>
          </a:solidFill>
        </p:spPr>
        <p:txBody>
          <a:bodyPr wrap="none">
            <a:spAutoFit/>
          </a:bodyPr>
          <a:lstStyle/>
          <a:p>
            <a:pPr>
              <a:defRPr/>
            </a:pPr>
            <a:r>
              <a:rPr lang="zh-CN" altLang="en-US" sz="2600" b="1" dirty="0">
                <a:solidFill>
                  <a:prstClr val="black"/>
                </a:solidFill>
                <a:latin typeface="楷体" pitchFamily="49" charset="-122"/>
                <a:ea typeface="楷体" pitchFamily="49" charset="-122"/>
              </a:rPr>
              <a:t>内容上</a:t>
            </a:r>
            <a:endParaRPr lang="zh-CN" altLang="en-US" sz="2600" dirty="0"/>
          </a:p>
        </p:txBody>
      </p:sp>
      <p:sp>
        <p:nvSpPr>
          <p:cNvPr id="13" name="矩形 12"/>
          <p:cNvSpPr/>
          <p:nvPr/>
        </p:nvSpPr>
        <p:spPr>
          <a:xfrm>
            <a:off x="2501900" y="3294063"/>
            <a:ext cx="1190625" cy="492125"/>
          </a:xfrm>
          <a:prstGeom prst="rect">
            <a:avLst/>
          </a:prstGeom>
          <a:solidFill>
            <a:schemeClr val="accent5">
              <a:lumMod val="40000"/>
              <a:lumOff val="60000"/>
            </a:schemeClr>
          </a:solidFill>
        </p:spPr>
        <p:txBody>
          <a:bodyPr wrap="none">
            <a:spAutoFit/>
          </a:bodyPr>
          <a:lstStyle/>
          <a:p>
            <a:pPr>
              <a:defRPr/>
            </a:pPr>
            <a:r>
              <a:rPr lang="zh-CN" altLang="en-US" sz="2600" b="1" dirty="0">
                <a:solidFill>
                  <a:prstClr val="black"/>
                </a:solidFill>
                <a:latin typeface="楷体" pitchFamily="49" charset="-122"/>
                <a:ea typeface="楷体" pitchFamily="49" charset="-122"/>
              </a:rPr>
              <a:t>结构上</a:t>
            </a:r>
            <a:endParaRPr lang="zh-CN" altLang="en-US" sz="2600" dirty="0"/>
          </a:p>
        </p:txBody>
      </p:sp>
    </p:spTree>
  </p:cSld>
  <p:clrMapOvr>
    <a:masterClrMapping/>
  </p:clrMapOvr>
  <p:transition advTm="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组合 7"/>
          <p:cNvGrpSpPr>
            <a:grpSpLocks/>
          </p:cNvGrpSpPr>
          <p:nvPr/>
        </p:nvGrpSpPr>
        <p:grpSpPr bwMode="auto">
          <a:xfrm>
            <a:off x="28575" y="-3175"/>
            <a:ext cx="2006600" cy="522288"/>
            <a:chOff x="70" y="-63"/>
            <a:chExt cx="3160" cy="822"/>
          </a:xfrm>
        </p:grpSpPr>
        <p:sp>
          <p:nvSpPr>
            <p:cNvPr id="30729"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合作探究</a:t>
              </a: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6" name="文本框 2"/>
          <p:cNvSpPr txBox="1">
            <a:spLocks noChangeArrowheads="1"/>
          </p:cNvSpPr>
          <p:nvPr/>
        </p:nvSpPr>
        <p:spPr bwMode="auto">
          <a:xfrm>
            <a:off x="3924300" y="2892425"/>
            <a:ext cx="4694238" cy="892175"/>
          </a:xfrm>
          <a:prstGeom prst="rect">
            <a:avLst/>
          </a:prstGeom>
          <a:noFill/>
          <a:ln w="9525">
            <a:noFill/>
            <a:miter lim="800000"/>
            <a:headEnd/>
            <a:tailEnd/>
          </a:ln>
        </p:spPr>
        <p:txBody>
          <a:bodyPr>
            <a:spAutoFit/>
          </a:bodyPr>
          <a:lstStyle/>
          <a:p>
            <a:r>
              <a:rPr lang="zh-CN" altLang="en-US" sz="2600" b="1">
                <a:latin typeface="楷体" pitchFamily="49" charset="-122"/>
                <a:ea typeface="楷体" pitchFamily="49" charset="-122"/>
              </a:rPr>
              <a:t>照应第</a:t>
            </a:r>
            <a:r>
              <a:rPr lang="en-US" altLang="zh-CN" sz="2600" b="1">
                <a:latin typeface="楷体" pitchFamily="49" charset="-122"/>
                <a:ea typeface="楷体" pitchFamily="49" charset="-122"/>
              </a:rPr>
              <a:t>2</a:t>
            </a:r>
            <a:r>
              <a:rPr lang="zh-CN" altLang="en-US" sz="2600" b="1">
                <a:latin typeface="楷体" pitchFamily="49" charset="-122"/>
                <a:ea typeface="楷体" pitchFamily="49" charset="-122"/>
              </a:rPr>
              <a:t>自然段，收束全文，使结构显得完整。</a:t>
            </a:r>
          </a:p>
        </p:txBody>
      </p:sp>
      <p:sp>
        <p:nvSpPr>
          <p:cNvPr id="17" name="矩形 16"/>
          <p:cNvSpPr/>
          <p:nvPr/>
        </p:nvSpPr>
        <p:spPr>
          <a:xfrm>
            <a:off x="755650" y="2114550"/>
            <a:ext cx="1223963" cy="893763"/>
          </a:xfrm>
          <a:prstGeom prst="rect">
            <a:avLst/>
          </a:prstGeom>
          <a:solidFill>
            <a:schemeClr val="accent2">
              <a:lumMod val="60000"/>
              <a:lumOff val="40000"/>
            </a:schemeClr>
          </a:solidFill>
        </p:spPr>
        <p:txBody>
          <a:bodyPr>
            <a:spAutoFit/>
          </a:bodyPr>
          <a:lstStyle/>
          <a:p>
            <a:pPr algn="ctr">
              <a:defRPr/>
            </a:pPr>
            <a:r>
              <a:rPr lang="zh-CN" altLang="en-US" sz="2600" b="1" dirty="0">
                <a:latin typeface="楷体" pitchFamily="49" charset="-122"/>
                <a:ea typeface="楷体" pitchFamily="49" charset="-122"/>
              </a:rPr>
              <a:t>第</a:t>
            </a:r>
            <a:r>
              <a:rPr lang="en-US" altLang="zh-CN" sz="2600" b="1" dirty="0">
                <a:latin typeface="楷体" pitchFamily="49" charset="-122"/>
                <a:ea typeface="楷体" pitchFamily="49" charset="-122"/>
              </a:rPr>
              <a:t>2</a:t>
            </a:r>
            <a:r>
              <a:rPr lang="zh-CN" altLang="en-US" sz="2600" b="1" dirty="0">
                <a:latin typeface="楷体" pitchFamily="49" charset="-122"/>
                <a:ea typeface="楷体" pitchFamily="49" charset="-122"/>
              </a:rPr>
              <a:t>次</a:t>
            </a:r>
            <a:endParaRPr lang="en-US" altLang="zh-CN" sz="2600" b="1" dirty="0">
              <a:latin typeface="楷体" pitchFamily="49" charset="-122"/>
              <a:ea typeface="楷体" pitchFamily="49" charset="-122"/>
            </a:endParaRPr>
          </a:p>
          <a:p>
            <a:pPr algn="ctr">
              <a:defRPr/>
            </a:pPr>
            <a:r>
              <a:rPr lang="zh-CN" altLang="en-US" sz="2600" b="1" dirty="0">
                <a:latin typeface="楷体" pitchFamily="49" charset="-122"/>
                <a:ea typeface="楷体" pitchFamily="49" charset="-122"/>
              </a:rPr>
              <a:t>第</a:t>
            </a:r>
            <a:r>
              <a:rPr lang="en-US" altLang="zh-CN" sz="2600" b="1" dirty="0">
                <a:latin typeface="楷体" pitchFamily="49" charset="-122"/>
                <a:ea typeface="楷体" pitchFamily="49" charset="-122"/>
              </a:rPr>
              <a:t>11</a:t>
            </a:r>
            <a:r>
              <a:rPr lang="zh-CN" altLang="en-US" sz="2600" b="1" dirty="0">
                <a:latin typeface="楷体" pitchFamily="49" charset="-122"/>
                <a:ea typeface="楷体" pitchFamily="49" charset="-122"/>
              </a:rPr>
              <a:t>段</a:t>
            </a:r>
            <a:endParaRPr lang="zh-CN" altLang="en-US" sz="2600" dirty="0"/>
          </a:p>
        </p:txBody>
      </p:sp>
      <p:sp>
        <p:nvSpPr>
          <p:cNvPr id="18" name="矩形 17"/>
          <p:cNvSpPr>
            <a:spLocks noChangeArrowheads="1"/>
          </p:cNvSpPr>
          <p:nvPr/>
        </p:nvSpPr>
        <p:spPr bwMode="auto">
          <a:xfrm>
            <a:off x="3924300" y="1333500"/>
            <a:ext cx="4694238" cy="892175"/>
          </a:xfrm>
          <a:prstGeom prst="rect">
            <a:avLst/>
          </a:prstGeom>
          <a:noFill/>
          <a:ln w="9525">
            <a:noFill/>
            <a:miter lim="800000"/>
            <a:headEnd/>
            <a:tailEnd/>
          </a:ln>
        </p:spPr>
        <p:txBody>
          <a:bodyPr>
            <a:spAutoFit/>
          </a:bodyPr>
          <a:lstStyle/>
          <a:p>
            <a:r>
              <a:rPr lang="zh-CN" altLang="en-US" sz="2600" b="1">
                <a:solidFill>
                  <a:srgbClr val="000000"/>
                </a:solidFill>
                <a:latin typeface="楷体" pitchFamily="49" charset="-122"/>
                <a:ea typeface="楷体" pitchFamily="49" charset="-122"/>
              </a:rPr>
              <a:t>深化主题，表达了作者对“昆明的雨”的怀念之情。</a:t>
            </a:r>
            <a:endParaRPr lang="en-US" altLang="zh-CN" sz="2600" b="1">
              <a:solidFill>
                <a:srgbClr val="000000"/>
              </a:solidFill>
              <a:latin typeface="楷体" pitchFamily="49" charset="-122"/>
              <a:ea typeface="楷体" pitchFamily="49" charset="-122"/>
            </a:endParaRPr>
          </a:p>
        </p:txBody>
      </p:sp>
      <p:sp>
        <p:nvSpPr>
          <p:cNvPr id="19" name="左大括号 18"/>
          <p:cNvSpPr/>
          <p:nvPr/>
        </p:nvSpPr>
        <p:spPr>
          <a:xfrm>
            <a:off x="2124075" y="1376363"/>
            <a:ext cx="288925" cy="2376487"/>
          </a:xfrm>
          <a:prstGeom prst="leftBrace">
            <a:avLst>
              <a:gd name="adj1" fmla="val 100927"/>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600"/>
          </a:p>
        </p:txBody>
      </p:sp>
      <p:sp>
        <p:nvSpPr>
          <p:cNvPr id="20" name="矩形 19"/>
          <p:cNvSpPr/>
          <p:nvPr/>
        </p:nvSpPr>
        <p:spPr>
          <a:xfrm>
            <a:off x="2555875" y="1533525"/>
            <a:ext cx="1189038" cy="493713"/>
          </a:xfrm>
          <a:prstGeom prst="rect">
            <a:avLst/>
          </a:prstGeom>
          <a:solidFill>
            <a:schemeClr val="accent5">
              <a:lumMod val="40000"/>
              <a:lumOff val="60000"/>
            </a:schemeClr>
          </a:solidFill>
        </p:spPr>
        <p:txBody>
          <a:bodyPr wrap="none">
            <a:spAutoFit/>
          </a:bodyPr>
          <a:lstStyle/>
          <a:p>
            <a:pPr>
              <a:defRPr/>
            </a:pPr>
            <a:r>
              <a:rPr lang="zh-CN" altLang="en-US" sz="2600" b="1" dirty="0">
                <a:solidFill>
                  <a:prstClr val="black"/>
                </a:solidFill>
                <a:latin typeface="楷体" pitchFamily="49" charset="-122"/>
                <a:ea typeface="楷体" pitchFamily="49" charset="-122"/>
              </a:rPr>
              <a:t>内容上</a:t>
            </a:r>
            <a:endParaRPr lang="zh-CN" altLang="en-US" sz="2600" dirty="0"/>
          </a:p>
        </p:txBody>
      </p:sp>
      <p:sp>
        <p:nvSpPr>
          <p:cNvPr id="21" name="矩形 20"/>
          <p:cNvSpPr/>
          <p:nvPr/>
        </p:nvSpPr>
        <p:spPr>
          <a:xfrm>
            <a:off x="2574925" y="3087688"/>
            <a:ext cx="1189038" cy="492125"/>
          </a:xfrm>
          <a:prstGeom prst="rect">
            <a:avLst/>
          </a:prstGeom>
          <a:solidFill>
            <a:schemeClr val="accent5">
              <a:lumMod val="40000"/>
              <a:lumOff val="60000"/>
            </a:schemeClr>
          </a:solidFill>
        </p:spPr>
        <p:txBody>
          <a:bodyPr wrap="none">
            <a:spAutoFit/>
          </a:bodyPr>
          <a:lstStyle/>
          <a:p>
            <a:pPr>
              <a:defRPr/>
            </a:pPr>
            <a:r>
              <a:rPr lang="zh-CN" altLang="en-US" sz="2600" b="1" dirty="0">
                <a:solidFill>
                  <a:prstClr val="black"/>
                </a:solidFill>
                <a:latin typeface="楷体" pitchFamily="49" charset="-122"/>
                <a:ea typeface="楷体" pitchFamily="49" charset="-122"/>
              </a:rPr>
              <a:t>结构上</a:t>
            </a:r>
            <a:endParaRPr lang="zh-CN" altLang="en-US" sz="2600" dirty="0"/>
          </a:p>
        </p:txBody>
      </p:sp>
    </p:spTree>
  </p:cSld>
  <p:clrMapOvr>
    <a:masterClrMapping/>
  </p:clrMapOvr>
  <p:transition advTm="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1"/>
          <p:cNvSpPr>
            <a:spLocks noChangeArrowheads="1"/>
          </p:cNvSpPr>
          <p:nvPr/>
        </p:nvSpPr>
        <p:spPr bwMode="auto">
          <a:xfrm>
            <a:off x="323850" y="695325"/>
            <a:ext cx="8497888" cy="1570038"/>
          </a:xfrm>
          <a:prstGeom prst="rect">
            <a:avLst/>
          </a:prstGeom>
          <a:noFill/>
          <a:ln w="9525">
            <a:noFill/>
            <a:miter lim="800000"/>
            <a:headEnd/>
            <a:tailEnd/>
          </a:ln>
        </p:spPr>
        <p:txBody>
          <a:bodyPr>
            <a:spAutoFit/>
          </a:bodyPr>
          <a:lstStyle/>
          <a:p>
            <a:pPr eaLnBrk="0" hangingPunct="0"/>
            <a:r>
              <a:rPr lang="en-US" altLang="zh-CN" sz="2400" b="1">
                <a:solidFill>
                  <a:srgbClr val="000000"/>
                </a:solidFill>
                <a:latin typeface="宋体" pitchFamily="2" charset="-122"/>
              </a:rPr>
              <a:t>    </a:t>
            </a:r>
            <a:r>
              <a:rPr lang="zh-CN" altLang="zh-CN" sz="2400" b="1">
                <a:solidFill>
                  <a:srgbClr val="000000"/>
                </a:solidFill>
                <a:latin typeface="宋体" pitchFamily="2" charset="-122"/>
              </a:rPr>
              <a:t>本文能对读者产生强大的艺术感染力</a:t>
            </a:r>
            <a:r>
              <a:rPr lang="zh-CN" altLang="en-US" sz="2400" b="1">
                <a:solidFill>
                  <a:srgbClr val="000000"/>
                </a:solidFill>
                <a:latin typeface="宋体" pitchFamily="2" charset="-122"/>
              </a:rPr>
              <a:t>，</a:t>
            </a:r>
            <a:r>
              <a:rPr lang="zh-CN" altLang="zh-CN" sz="2400" b="1">
                <a:solidFill>
                  <a:srgbClr val="000000"/>
                </a:solidFill>
                <a:latin typeface="宋体" pitchFamily="2" charset="-122"/>
              </a:rPr>
              <a:t>就在于作者对“凡人小事”的审视</a:t>
            </a:r>
            <a:r>
              <a:rPr lang="zh-CN" altLang="en-US" sz="2400" b="1">
                <a:solidFill>
                  <a:srgbClr val="000000"/>
                </a:solidFill>
                <a:latin typeface="宋体" pitchFamily="2" charset="-122"/>
              </a:rPr>
              <a:t>，</a:t>
            </a:r>
            <a:r>
              <a:rPr lang="zh-CN" altLang="zh-CN" sz="2400" b="1">
                <a:solidFill>
                  <a:srgbClr val="000000"/>
                </a:solidFill>
                <a:latin typeface="宋体" pitchFamily="2" charset="-122"/>
              </a:rPr>
              <a:t>用“以小见大”的视角</a:t>
            </a:r>
            <a:r>
              <a:rPr lang="zh-CN" altLang="en-US" sz="2400" b="1">
                <a:solidFill>
                  <a:srgbClr val="000000"/>
                </a:solidFill>
                <a:latin typeface="宋体" pitchFamily="2" charset="-122"/>
              </a:rPr>
              <a:t>，</a:t>
            </a:r>
            <a:r>
              <a:rPr lang="zh-CN" altLang="zh-CN" sz="2400" b="1">
                <a:solidFill>
                  <a:srgbClr val="000000"/>
                </a:solidFill>
                <a:latin typeface="宋体" pitchFamily="2" charset="-122"/>
              </a:rPr>
              <a:t>折射出了一位老人浓烈如火的情怀。结合文章</a:t>
            </a:r>
            <a:r>
              <a:rPr lang="zh-CN" altLang="en-US" sz="2400" b="1">
                <a:solidFill>
                  <a:srgbClr val="000000"/>
                </a:solidFill>
                <a:latin typeface="宋体" pitchFamily="2" charset="-122"/>
              </a:rPr>
              <a:t>，</a:t>
            </a:r>
            <a:r>
              <a:rPr lang="zh-CN" altLang="zh-CN" sz="2400" b="1">
                <a:solidFill>
                  <a:srgbClr val="000000"/>
                </a:solidFill>
                <a:latin typeface="宋体" pitchFamily="2" charset="-122"/>
              </a:rPr>
              <a:t>试</a:t>
            </a:r>
            <a:r>
              <a:rPr lang="zh-CN" altLang="en-US" sz="2400" b="1">
                <a:solidFill>
                  <a:srgbClr val="000000"/>
                </a:solidFill>
                <a:latin typeface="宋体" pitchFamily="2" charset="-122"/>
              </a:rPr>
              <a:t>分析</a:t>
            </a:r>
            <a:r>
              <a:rPr lang="zh-CN" altLang="zh-CN" sz="2400" b="1">
                <a:solidFill>
                  <a:srgbClr val="000000"/>
                </a:solidFill>
                <a:latin typeface="宋体" pitchFamily="2" charset="-122"/>
              </a:rPr>
              <a:t> “以小见大”的</a:t>
            </a:r>
            <a:r>
              <a:rPr lang="zh-CN" altLang="en-US" sz="2400" b="1">
                <a:solidFill>
                  <a:srgbClr val="000000"/>
                </a:solidFill>
                <a:latin typeface="宋体" pitchFamily="2" charset="-122"/>
              </a:rPr>
              <a:t>写作手法</a:t>
            </a:r>
            <a:r>
              <a:rPr lang="zh-CN" altLang="zh-CN" sz="2400" b="1">
                <a:solidFill>
                  <a:srgbClr val="000000"/>
                </a:solidFill>
                <a:latin typeface="宋体" pitchFamily="2" charset="-122"/>
              </a:rPr>
              <a:t>。</a:t>
            </a:r>
            <a:endParaRPr lang="zh-CN" altLang="en-US" sz="2400" b="1">
              <a:solidFill>
                <a:srgbClr val="000000"/>
              </a:solidFill>
              <a:latin typeface="宋体" pitchFamily="2" charset="-122"/>
            </a:endParaRPr>
          </a:p>
        </p:txBody>
      </p:sp>
      <p:grpSp>
        <p:nvGrpSpPr>
          <p:cNvPr id="31747" name="组合 7"/>
          <p:cNvGrpSpPr>
            <a:grpSpLocks/>
          </p:cNvGrpSpPr>
          <p:nvPr/>
        </p:nvGrpSpPr>
        <p:grpSpPr bwMode="auto">
          <a:xfrm>
            <a:off x="28575" y="-3175"/>
            <a:ext cx="2006600" cy="522288"/>
            <a:chOff x="70" y="-63"/>
            <a:chExt cx="3160" cy="822"/>
          </a:xfrm>
        </p:grpSpPr>
        <p:sp>
          <p:nvSpPr>
            <p:cNvPr id="31749"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合作探究</a:t>
              </a: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 name="矩形 6"/>
          <p:cNvSpPr>
            <a:spLocks noChangeArrowheads="1"/>
          </p:cNvSpPr>
          <p:nvPr/>
        </p:nvSpPr>
        <p:spPr bwMode="auto">
          <a:xfrm>
            <a:off x="287338" y="2336800"/>
            <a:ext cx="8569325" cy="2308225"/>
          </a:xfrm>
          <a:prstGeom prst="rect">
            <a:avLst/>
          </a:prstGeom>
          <a:noFill/>
          <a:ln w="9525">
            <a:noFill/>
            <a:miter lim="800000"/>
            <a:headEnd/>
            <a:tailEnd/>
          </a:ln>
        </p:spPr>
        <p:txBody>
          <a:bodyPr>
            <a:spAutoFit/>
          </a:bodyPr>
          <a:lstStyle/>
          <a:p>
            <a:pPr eaLnBrk="0" hangingPunct="0"/>
            <a:r>
              <a:rPr lang="en-US" altLang="zh-CN" sz="2400" b="1">
                <a:solidFill>
                  <a:srgbClr val="0000FF"/>
                </a:solidFill>
                <a:latin typeface="楷体" pitchFamily="49" charset="-122"/>
                <a:ea typeface="楷体" pitchFamily="49" charset="-122"/>
              </a:rPr>
              <a:t>    </a:t>
            </a:r>
            <a:r>
              <a:rPr lang="zh-CN" altLang="zh-CN" sz="2400" b="1">
                <a:solidFill>
                  <a:srgbClr val="0000FF"/>
                </a:solidFill>
                <a:latin typeface="楷体" pitchFamily="49" charset="-122"/>
                <a:ea typeface="楷体" pitchFamily="49" charset="-122"/>
              </a:rPr>
              <a:t>作者对昆明的爱是深沉的</a:t>
            </a:r>
            <a:r>
              <a:rPr lang="zh-CN" altLang="en-US" sz="2400" b="1">
                <a:solidFill>
                  <a:srgbClr val="0000FF"/>
                </a:solidFill>
                <a:latin typeface="楷体" pitchFamily="49" charset="-122"/>
                <a:ea typeface="楷体" pitchFamily="49" charset="-122"/>
              </a:rPr>
              <a:t>，</a:t>
            </a:r>
            <a:r>
              <a:rPr lang="zh-CN" altLang="zh-CN" sz="2400" b="1">
                <a:solidFill>
                  <a:srgbClr val="0000FF"/>
                </a:solidFill>
                <a:latin typeface="楷体" pitchFamily="49" charset="-122"/>
                <a:ea typeface="楷体" pitchFamily="49" charset="-122"/>
              </a:rPr>
              <a:t>寄托感情的载体越小</a:t>
            </a:r>
            <a:r>
              <a:rPr lang="zh-CN" altLang="en-US" sz="2400" b="1">
                <a:solidFill>
                  <a:srgbClr val="0000FF"/>
                </a:solidFill>
                <a:latin typeface="楷体" pitchFamily="49" charset="-122"/>
                <a:ea typeface="楷体" pitchFamily="49" charset="-122"/>
              </a:rPr>
              <a:t>，</a:t>
            </a:r>
            <a:r>
              <a:rPr lang="zh-CN" altLang="zh-CN" sz="2400" b="1">
                <a:solidFill>
                  <a:srgbClr val="0000FF"/>
                </a:solidFill>
                <a:latin typeface="楷体" pitchFamily="49" charset="-122"/>
                <a:ea typeface="楷体" pitchFamily="49" charset="-122"/>
              </a:rPr>
              <a:t>越显得爱得醇厚。仙人掌</a:t>
            </a:r>
            <a:r>
              <a:rPr lang="zh-CN" altLang="en-US" sz="2400" b="1">
                <a:solidFill>
                  <a:srgbClr val="0000FF"/>
                </a:solidFill>
                <a:latin typeface="楷体" pitchFamily="49" charset="-122"/>
                <a:ea typeface="楷体" pitchFamily="49" charset="-122"/>
              </a:rPr>
              <a:t>，</a:t>
            </a:r>
            <a:r>
              <a:rPr lang="zh-CN" altLang="zh-CN" sz="2400" b="1">
                <a:solidFill>
                  <a:srgbClr val="0000FF"/>
                </a:solidFill>
                <a:latin typeface="楷体" pitchFamily="49" charset="-122"/>
                <a:ea typeface="楷体" pitchFamily="49" charset="-122"/>
              </a:rPr>
              <a:t>青头菌、牛肝菌等各类菌子</a:t>
            </a:r>
            <a:r>
              <a:rPr lang="zh-CN" altLang="en-US" sz="2400" b="1">
                <a:solidFill>
                  <a:srgbClr val="0000FF"/>
                </a:solidFill>
                <a:latin typeface="楷体" pitchFamily="49" charset="-122"/>
                <a:ea typeface="楷体" pitchFamily="49" charset="-122"/>
              </a:rPr>
              <a:t>，</a:t>
            </a:r>
            <a:r>
              <a:rPr lang="zh-CN" altLang="zh-CN" sz="2400" b="1">
                <a:solidFill>
                  <a:srgbClr val="0000FF"/>
                </a:solidFill>
                <a:latin typeface="楷体" pitchFamily="49" charset="-122"/>
                <a:ea typeface="楷体" pitchFamily="49" charset="-122"/>
              </a:rPr>
              <a:t>杨梅</a:t>
            </a:r>
            <a:r>
              <a:rPr lang="zh-CN" altLang="en-US" sz="2400" b="1">
                <a:solidFill>
                  <a:srgbClr val="0000FF"/>
                </a:solidFill>
                <a:latin typeface="楷体" pitchFamily="49" charset="-122"/>
                <a:ea typeface="楷体" pitchFamily="49" charset="-122"/>
              </a:rPr>
              <a:t>，</a:t>
            </a:r>
            <a:r>
              <a:rPr lang="zh-CN" altLang="zh-CN" sz="2400" b="1">
                <a:solidFill>
                  <a:srgbClr val="0000FF"/>
                </a:solidFill>
                <a:latin typeface="楷体" pitchFamily="49" charset="-122"/>
                <a:ea typeface="楷体" pitchFamily="49" charset="-122"/>
              </a:rPr>
              <a:t>缅桂花等</a:t>
            </a:r>
            <a:r>
              <a:rPr lang="zh-CN" altLang="en-US" sz="2400" b="1">
                <a:solidFill>
                  <a:srgbClr val="0000FF"/>
                </a:solidFill>
                <a:latin typeface="楷体" pitchFamily="49" charset="-122"/>
                <a:ea typeface="楷体" pitchFamily="49" charset="-122"/>
              </a:rPr>
              <a:t>，</a:t>
            </a:r>
            <a:r>
              <a:rPr lang="zh-CN" altLang="zh-CN" sz="2400" b="1">
                <a:solidFill>
                  <a:srgbClr val="0000FF"/>
                </a:solidFill>
                <a:latin typeface="楷体" pitchFamily="49" charset="-122"/>
                <a:ea typeface="楷体" pitchFamily="49" charset="-122"/>
              </a:rPr>
              <a:t>作为承载感情的载体</a:t>
            </a:r>
            <a:r>
              <a:rPr lang="zh-CN" altLang="en-US" sz="2400" b="1">
                <a:solidFill>
                  <a:srgbClr val="0000FF"/>
                </a:solidFill>
                <a:latin typeface="楷体" pitchFamily="49" charset="-122"/>
                <a:ea typeface="楷体" pitchFamily="49" charset="-122"/>
              </a:rPr>
              <a:t>，</a:t>
            </a:r>
            <a:r>
              <a:rPr lang="zh-CN" altLang="zh-CN" sz="2400" b="1">
                <a:solidFill>
                  <a:srgbClr val="0000FF"/>
                </a:solidFill>
                <a:latin typeface="楷体" pitchFamily="49" charset="-122"/>
                <a:ea typeface="楷体" pitchFamily="49" charset="-122"/>
              </a:rPr>
              <a:t>都具有非凡的意义</a:t>
            </a:r>
            <a:r>
              <a:rPr lang="zh-CN" altLang="en-US" sz="2400" b="1">
                <a:solidFill>
                  <a:srgbClr val="0000FF"/>
                </a:solidFill>
                <a:latin typeface="楷体" pitchFamily="49" charset="-122"/>
                <a:ea typeface="楷体" pitchFamily="49" charset="-122"/>
              </a:rPr>
              <a:t>，</a:t>
            </a:r>
            <a:r>
              <a:rPr lang="zh-CN" altLang="zh-CN" sz="2400" b="1">
                <a:solidFill>
                  <a:srgbClr val="0000FF"/>
                </a:solidFill>
                <a:latin typeface="楷体" pitchFamily="49" charset="-122"/>
                <a:ea typeface="楷体" pitchFamily="49" charset="-122"/>
              </a:rPr>
              <a:t>它们共同昭示了汪曾祺散文的“凡人小事”之美</a:t>
            </a:r>
            <a:r>
              <a:rPr lang="zh-CN" altLang="en-US" sz="2400" b="1">
                <a:solidFill>
                  <a:srgbClr val="0000FF"/>
                </a:solidFill>
                <a:latin typeface="楷体" pitchFamily="49" charset="-122"/>
                <a:ea typeface="楷体" pitchFamily="49" charset="-122"/>
              </a:rPr>
              <a:t>，</a:t>
            </a:r>
            <a:r>
              <a:rPr lang="zh-CN" altLang="zh-CN" sz="2400" b="1">
                <a:solidFill>
                  <a:srgbClr val="0000FF"/>
                </a:solidFill>
                <a:latin typeface="楷体" pitchFamily="49" charset="-122"/>
                <a:ea typeface="楷体" pitchFamily="49" charset="-122"/>
              </a:rPr>
              <a:t>彰显</a:t>
            </a:r>
            <a:r>
              <a:rPr lang="zh-CN" altLang="en-US" sz="2400" b="1">
                <a:solidFill>
                  <a:srgbClr val="0000FF"/>
                </a:solidFill>
                <a:latin typeface="楷体" pitchFamily="49" charset="-122"/>
                <a:ea typeface="楷体" pitchFamily="49" charset="-122"/>
              </a:rPr>
              <a:t>了</a:t>
            </a:r>
            <a:r>
              <a:rPr lang="zh-CN" altLang="zh-CN" sz="2400" b="1">
                <a:solidFill>
                  <a:srgbClr val="0000FF"/>
                </a:solidFill>
                <a:latin typeface="楷体" pitchFamily="49" charset="-122"/>
                <a:ea typeface="楷体" pitchFamily="49" charset="-122"/>
              </a:rPr>
              <a:t>作者对昆明、对生活的热爱。生活的美存在于身边的一草一木中</a:t>
            </a:r>
            <a:r>
              <a:rPr lang="zh-CN" altLang="en-US" sz="2400" b="1">
                <a:solidFill>
                  <a:srgbClr val="0000FF"/>
                </a:solidFill>
                <a:latin typeface="楷体" pitchFamily="49" charset="-122"/>
                <a:ea typeface="楷体" pitchFamily="49" charset="-122"/>
              </a:rPr>
              <a:t>，</a:t>
            </a:r>
            <a:r>
              <a:rPr lang="zh-CN" altLang="zh-CN" sz="2400" b="1">
                <a:solidFill>
                  <a:srgbClr val="0000FF"/>
                </a:solidFill>
                <a:latin typeface="楷体" pitchFamily="49" charset="-122"/>
                <a:ea typeface="楷体" pitchFamily="49" charset="-122"/>
              </a:rPr>
              <a:t>作者用善于发现美的眼睛捕捉到了它们</a:t>
            </a:r>
            <a:r>
              <a:rPr lang="zh-CN" altLang="en-US" sz="2400" b="1">
                <a:solidFill>
                  <a:srgbClr val="0000FF"/>
                </a:solidFill>
                <a:latin typeface="楷体" pitchFamily="49" charset="-122"/>
                <a:ea typeface="楷体" pitchFamily="49" charset="-122"/>
              </a:rPr>
              <a:t>，</a:t>
            </a:r>
            <a:r>
              <a:rPr lang="zh-CN" altLang="zh-CN" sz="2400" b="1">
                <a:solidFill>
                  <a:srgbClr val="0000FF"/>
                </a:solidFill>
                <a:latin typeface="楷体" pitchFamily="49" charset="-122"/>
                <a:ea typeface="楷体" pitchFamily="49" charset="-122"/>
              </a:rPr>
              <a:t>然后携来入文</a:t>
            </a:r>
            <a:r>
              <a:rPr lang="zh-CN" altLang="en-US" sz="2400" b="1">
                <a:solidFill>
                  <a:srgbClr val="0000FF"/>
                </a:solidFill>
                <a:latin typeface="楷体" pitchFamily="49" charset="-122"/>
                <a:ea typeface="楷体" pitchFamily="49" charset="-122"/>
              </a:rPr>
              <a:t>，</a:t>
            </a:r>
            <a:r>
              <a:rPr lang="zh-CN" altLang="zh-CN" sz="2400" b="1">
                <a:solidFill>
                  <a:srgbClr val="0000FF"/>
                </a:solidFill>
                <a:latin typeface="楷体" pitchFamily="49" charset="-122"/>
                <a:ea typeface="楷体" pitchFamily="49" charset="-122"/>
              </a:rPr>
              <a:t>遂成美文。</a:t>
            </a: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4"/>
          <p:cNvSpPr txBox="1">
            <a:spLocks noChangeArrowheads="1"/>
          </p:cNvSpPr>
          <p:nvPr/>
        </p:nvSpPr>
        <p:spPr bwMode="auto">
          <a:xfrm>
            <a:off x="539750" y="1203325"/>
            <a:ext cx="8064500" cy="3195638"/>
          </a:xfrm>
          <a:prstGeom prst="rect">
            <a:avLst/>
          </a:prstGeom>
          <a:noFill/>
          <a:ln w="9525">
            <a:noFill/>
            <a:miter lim="800000"/>
            <a:headEnd/>
            <a:tailEnd/>
          </a:ln>
        </p:spPr>
        <p:txBody>
          <a:bodyPr>
            <a:spAutoFit/>
          </a:bodyPr>
          <a:lstStyle/>
          <a:p>
            <a:pPr eaLnBrk="0" hangingPunct="0">
              <a:lnSpc>
                <a:spcPct val="120000"/>
              </a:lnSpc>
            </a:pPr>
            <a:r>
              <a:rPr lang="zh-CN" altLang="zh-CN" sz="2800" b="1">
                <a:latin typeface="楷体" pitchFamily="49" charset="-122"/>
                <a:ea typeface="楷体" pitchFamily="49" charset="-122"/>
              </a:rPr>
              <a:t>1.学会本课的重点词语</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理解课文内容</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品味文中语句。</a:t>
            </a:r>
            <a:r>
              <a:rPr lang="zh-CN" altLang="en-US"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重点</a:t>
            </a:r>
            <a:r>
              <a:rPr lang="zh-CN" altLang="en-US" sz="2800" b="1">
                <a:solidFill>
                  <a:srgbClr val="FF0000"/>
                </a:solidFill>
                <a:latin typeface="楷体" pitchFamily="49" charset="-122"/>
                <a:ea typeface="楷体" pitchFamily="49" charset="-122"/>
              </a:rPr>
              <a:t>）</a:t>
            </a:r>
            <a:endParaRPr lang="zh-CN" altLang="zh-CN" sz="2800" b="1">
              <a:latin typeface="楷体" pitchFamily="49" charset="-122"/>
              <a:ea typeface="楷体" pitchFamily="49" charset="-122"/>
            </a:endParaRPr>
          </a:p>
          <a:p>
            <a:pPr eaLnBrk="0" hangingPunct="0">
              <a:lnSpc>
                <a:spcPct val="120000"/>
              </a:lnSpc>
            </a:pPr>
            <a:r>
              <a:rPr lang="zh-CN" altLang="zh-CN" sz="2800" b="1">
                <a:latin typeface="楷体" pitchFamily="49" charset="-122"/>
                <a:ea typeface="楷体" pitchFamily="49" charset="-122"/>
              </a:rPr>
              <a:t>2.了解昆明的雨的特点</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体会作者对昆明的雨的思念之情。</a:t>
            </a:r>
            <a:r>
              <a:rPr lang="zh-CN" altLang="en-US"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难点</a:t>
            </a:r>
            <a:r>
              <a:rPr lang="zh-CN" altLang="en-US" sz="2800" b="1">
                <a:solidFill>
                  <a:srgbClr val="FF0000"/>
                </a:solidFill>
                <a:latin typeface="楷体" pitchFamily="49" charset="-122"/>
                <a:ea typeface="楷体" pitchFamily="49" charset="-122"/>
              </a:rPr>
              <a:t>）</a:t>
            </a:r>
            <a:endParaRPr lang="zh-CN" altLang="zh-CN" sz="2800" b="1">
              <a:solidFill>
                <a:srgbClr val="FF0000"/>
              </a:solidFill>
              <a:latin typeface="楷体" pitchFamily="49" charset="-122"/>
              <a:ea typeface="楷体" pitchFamily="49" charset="-122"/>
            </a:endParaRPr>
          </a:p>
          <a:p>
            <a:pPr eaLnBrk="0" hangingPunct="0">
              <a:lnSpc>
                <a:spcPct val="120000"/>
              </a:lnSpc>
            </a:pPr>
            <a:r>
              <a:rPr lang="zh-CN" altLang="zh-CN" sz="2800" b="1">
                <a:latin typeface="楷体" pitchFamily="49" charset="-122"/>
                <a:ea typeface="楷体" pitchFamily="49" charset="-122"/>
              </a:rPr>
              <a:t>3.把握课文叙写景、事、物的线索</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体悟作者清新自然的语言风格。</a:t>
            </a:r>
            <a:r>
              <a:rPr lang="zh-CN" altLang="en-US" sz="2800" b="1">
                <a:solidFill>
                  <a:srgbClr val="FF0000"/>
                </a:solidFill>
                <a:latin typeface="楷体" pitchFamily="49" charset="-122"/>
                <a:ea typeface="楷体" pitchFamily="49" charset="-122"/>
              </a:rPr>
              <a:t>（素养）</a:t>
            </a:r>
            <a:endParaRPr lang="zh-CN" altLang="zh-CN" sz="2800" b="1">
              <a:latin typeface="楷体" pitchFamily="49" charset="-122"/>
              <a:ea typeface="楷体" pitchFamily="49" charset="-122"/>
            </a:endParaRPr>
          </a:p>
        </p:txBody>
      </p:sp>
      <p:grpSp>
        <p:nvGrpSpPr>
          <p:cNvPr id="5123" name="组合 5"/>
          <p:cNvGrpSpPr>
            <a:grpSpLocks/>
          </p:cNvGrpSpPr>
          <p:nvPr/>
        </p:nvGrpSpPr>
        <p:grpSpPr bwMode="auto">
          <a:xfrm>
            <a:off x="179388" y="123825"/>
            <a:ext cx="1630362" cy="400050"/>
            <a:chOff x="160049" y="525491"/>
            <a:chExt cx="1629583" cy="400170"/>
          </a:xfrm>
        </p:grpSpPr>
        <p:pic>
          <p:nvPicPr>
            <p:cNvPr id="5128" name="图片 9"/>
            <p:cNvPicPr>
              <a:picLocks noChangeAspect="1"/>
            </p:cNvPicPr>
            <p:nvPr/>
          </p:nvPicPr>
          <p:blipFill>
            <a:blip r:embed="rId2" cstate="print"/>
            <a:srcRect/>
            <a:stretch>
              <a:fillRect/>
            </a:stretch>
          </p:blipFill>
          <p:spPr bwMode="auto">
            <a:xfrm>
              <a:off x="160049" y="536607"/>
              <a:ext cx="1629583" cy="377938"/>
            </a:xfrm>
            <a:prstGeom prst="rect">
              <a:avLst/>
            </a:prstGeom>
            <a:noFill/>
            <a:ln w="9525">
              <a:noFill/>
              <a:miter lim="800000"/>
              <a:headEnd/>
              <a:tailEnd/>
            </a:ln>
          </p:spPr>
        </p:pic>
        <p:sp>
          <p:nvSpPr>
            <p:cNvPr id="5129" name="文本框 11"/>
            <p:cNvSpPr txBox="1">
              <a:spLocks noChangeArrowheads="1"/>
            </p:cNvSpPr>
            <p:nvPr/>
          </p:nvSpPr>
          <p:spPr bwMode="auto">
            <a:xfrm>
              <a:off x="172162" y="525491"/>
              <a:ext cx="1231486" cy="400170"/>
            </a:xfrm>
            <a:prstGeom prst="rect">
              <a:avLst/>
            </a:prstGeom>
            <a:noFill/>
            <a:ln w="9525">
              <a:noFill/>
              <a:miter lim="800000"/>
              <a:headEnd/>
              <a:tailEnd/>
            </a:ln>
          </p:spPr>
          <p:txBody>
            <a:bodyPr>
              <a:spAutoFit/>
            </a:bodyPr>
            <a:lstStyle/>
            <a:p>
              <a:pPr algn="ctr" eaLnBrk="0" hangingPunct="0"/>
              <a:r>
                <a:rPr lang="zh-CN" altLang="en-US" sz="2000">
                  <a:solidFill>
                    <a:schemeClr val="bg1"/>
                  </a:solidFill>
                  <a:latin typeface="黑体" pitchFamily="49" charset="-122"/>
                  <a:ea typeface="黑体" pitchFamily="49" charset="-122"/>
                </a:rPr>
                <a:t>第一课时</a:t>
              </a:r>
            </a:p>
          </p:txBody>
        </p:sp>
      </p:grpSp>
      <p:grpSp>
        <p:nvGrpSpPr>
          <p:cNvPr id="5124" name="组合 11"/>
          <p:cNvGrpSpPr>
            <a:grpSpLocks/>
          </p:cNvGrpSpPr>
          <p:nvPr/>
        </p:nvGrpSpPr>
        <p:grpSpPr bwMode="auto">
          <a:xfrm>
            <a:off x="-4763" y="555625"/>
            <a:ext cx="2006601" cy="523875"/>
            <a:chOff x="70" y="-63"/>
            <a:chExt cx="3161" cy="824"/>
          </a:xfrm>
        </p:grpSpPr>
        <p:sp>
          <p:nvSpPr>
            <p:cNvPr id="512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学习目标</a:t>
              </a:r>
            </a:p>
          </p:txBody>
        </p:sp>
        <p:cxnSp>
          <p:nvCxnSpPr>
            <p:cNvPr id="1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1"/>
          <p:cNvSpPr txBox="1">
            <a:spLocks noChangeArrowheads="1"/>
          </p:cNvSpPr>
          <p:nvPr/>
        </p:nvSpPr>
        <p:spPr bwMode="auto">
          <a:xfrm>
            <a:off x="468313" y="665163"/>
            <a:ext cx="8207375" cy="461962"/>
          </a:xfrm>
          <a:prstGeom prst="rect">
            <a:avLst/>
          </a:prstGeom>
          <a:noFill/>
          <a:ln w="9525">
            <a:noFill/>
            <a:miter lim="800000"/>
            <a:headEnd/>
            <a:tailEnd/>
          </a:ln>
        </p:spPr>
        <p:txBody>
          <a:bodyPr>
            <a:spAutoFit/>
          </a:bodyPr>
          <a:lstStyle/>
          <a:p>
            <a:r>
              <a:rPr lang="zh-CN" altLang="en-US" sz="2400" b="1">
                <a:latin typeface="宋体" pitchFamily="2" charset="-122"/>
              </a:rPr>
              <a:t>对比阅读：刘湛秋的</a:t>
            </a:r>
            <a:r>
              <a:rPr lang="en-US" altLang="zh-CN" sz="2400" b="1">
                <a:latin typeface="宋体" pitchFamily="2" charset="-122"/>
              </a:rPr>
              <a:t>《</a:t>
            </a:r>
            <a:r>
              <a:rPr lang="zh-CN" altLang="en-US" sz="2400" b="1">
                <a:latin typeface="宋体" pitchFamily="2" charset="-122"/>
              </a:rPr>
              <a:t>雨的四季</a:t>
            </a:r>
            <a:r>
              <a:rPr lang="en-US" altLang="zh-CN" sz="2400" b="1">
                <a:latin typeface="宋体" pitchFamily="2" charset="-122"/>
              </a:rPr>
              <a:t>》</a:t>
            </a:r>
            <a:r>
              <a:rPr lang="zh-CN" altLang="en-US" sz="2400" b="1">
                <a:latin typeface="宋体" pitchFamily="2" charset="-122"/>
              </a:rPr>
              <a:t>与汪曾祺的</a:t>
            </a:r>
            <a:r>
              <a:rPr lang="en-US" altLang="zh-CN" sz="2400" b="1">
                <a:latin typeface="宋体" pitchFamily="2" charset="-122"/>
              </a:rPr>
              <a:t>《</a:t>
            </a:r>
            <a:r>
              <a:rPr lang="zh-CN" altLang="en-US" sz="2400" b="1">
                <a:latin typeface="宋体" pitchFamily="2" charset="-122"/>
              </a:rPr>
              <a:t>昆明的雨</a:t>
            </a:r>
            <a:r>
              <a:rPr lang="en-US" altLang="zh-CN" sz="2400" b="1">
                <a:latin typeface="宋体" pitchFamily="2" charset="-122"/>
              </a:rPr>
              <a:t>》</a:t>
            </a:r>
            <a:endParaRPr lang="zh-CN" altLang="en-US" sz="2400" b="1">
              <a:latin typeface="宋体" pitchFamily="2" charset="-122"/>
            </a:endParaRPr>
          </a:p>
        </p:txBody>
      </p:sp>
      <p:sp>
        <p:nvSpPr>
          <p:cNvPr id="31747" name="矩形 2"/>
          <p:cNvSpPr>
            <a:spLocks noChangeArrowheads="1"/>
          </p:cNvSpPr>
          <p:nvPr/>
        </p:nvSpPr>
        <p:spPr bwMode="auto">
          <a:xfrm>
            <a:off x="539750" y="2424113"/>
            <a:ext cx="8208963" cy="2308225"/>
          </a:xfrm>
          <a:prstGeom prst="rect">
            <a:avLst/>
          </a:prstGeom>
          <a:solidFill>
            <a:schemeClr val="accent5">
              <a:lumMod val="40000"/>
              <a:lumOff val="6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r>
              <a:rPr lang="zh-CN" altLang="en-US" sz="2400" b="1" dirty="0">
                <a:latin typeface="楷体" pitchFamily="49" charset="-122"/>
                <a:ea typeface="楷体" pitchFamily="49" charset="-122"/>
              </a:rPr>
              <a:t>不同点：从内容来看，</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雨的四季</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偏于写人的感受中的自然，较少具体写人的活动；</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昆明的雨</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则写了不少具体的人的活动，并将其与对自然的描写结合起来。</a:t>
            </a:r>
            <a:endParaRPr lang="en-US" altLang="zh-CN" sz="2400" b="1" dirty="0">
              <a:latin typeface="楷体" pitchFamily="49" charset="-122"/>
              <a:ea typeface="楷体" pitchFamily="49" charset="-122"/>
            </a:endParaRPr>
          </a:p>
          <a:p>
            <a:pPr eaLnBrk="1" hangingPunct="1">
              <a:defRPr/>
            </a:pPr>
            <a:r>
              <a:rPr lang="zh-CN" altLang="en-US" sz="2400" b="1" dirty="0">
                <a:latin typeface="楷体" pitchFamily="49" charset="-122"/>
                <a:ea typeface="楷体" pitchFamily="49" charset="-122"/>
              </a:rPr>
              <a:t>从语言来看，刘湛秋是诗人，其散文诗意盎然，句句像诗；汪曾祺的散文如话家常，表现出一种平淡而悠远的意境，这是历经人世沧桑之后的恬淡风格。</a:t>
            </a:r>
          </a:p>
        </p:txBody>
      </p:sp>
      <p:grpSp>
        <p:nvGrpSpPr>
          <p:cNvPr id="32772" name="组合 7"/>
          <p:cNvGrpSpPr>
            <a:grpSpLocks/>
          </p:cNvGrpSpPr>
          <p:nvPr/>
        </p:nvGrpSpPr>
        <p:grpSpPr bwMode="auto">
          <a:xfrm>
            <a:off x="28575" y="-3175"/>
            <a:ext cx="2006600" cy="522288"/>
            <a:chOff x="70" y="-63"/>
            <a:chExt cx="3160" cy="822"/>
          </a:xfrm>
        </p:grpSpPr>
        <p:sp>
          <p:nvSpPr>
            <p:cNvPr id="32774"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合作探究</a:t>
              </a:r>
            </a:p>
          </p:txBody>
        </p:sp>
        <p:cxnSp>
          <p:nvCxnSpPr>
            <p:cNvPr id="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p:cNvSpPr/>
          <p:nvPr/>
        </p:nvSpPr>
        <p:spPr>
          <a:xfrm>
            <a:off x="539750" y="1343025"/>
            <a:ext cx="8208963" cy="831850"/>
          </a:xfrm>
          <a:prstGeom prst="rect">
            <a:avLst/>
          </a:prstGeom>
          <a:solidFill>
            <a:schemeClr val="accent2">
              <a:lumMod val="40000"/>
              <a:lumOff val="60000"/>
            </a:schemeClr>
          </a:solidFill>
        </p:spPr>
        <p:txBody>
          <a:bodyPr>
            <a:spAutoFit/>
          </a:bodyPr>
          <a:lstStyle/>
          <a:p>
            <a:pPr>
              <a:defRPr/>
            </a:pPr>
            <a:r>
              <a:rPr lang="zh-CN" altLang="en-US" sz="2400" b="1" dirty="0">
                <a:solidFill>
                  <a:prstClr val="black"/>
                </a:solidFill>
                <a:latin typeface="楷体" pitchFamily="49" charset="-122"/>
                <a:ea typeface="楷体" pitchFamily="49" charset="-122"/>
              </a:rPr>
              <a:t>相似点：以情感为线索，串联起所描写的景和物；作者都有很高的艺术才华，表现了丰富的人文内涵。</a:t>
            </a:r>
            <a:endParaRPr lang="en-US" altLang="zh-CN" sz="2400" b="1" dirty="0">
              <a:solidFill>
                <a:prstClr val="black"/>
              </a:solidFill>
              <a:latin typeface="楷体" pitchFamily="49" charset="-122"/>
              <a:ea typeface="楷体" pitchFamily="49"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randombar(horizontal)">
                                      <p:cBhvr>
                                        <p:cTn id="12" dur="5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5"/>
          <p:cNvSpPr txBox="1">
            <a:spLocks noChangeArrowheads="1"/>
          </p:cNvSpPr>
          <p:nvPr/>
        </p:nvSpPr>
        <p:spPr bwMode="auto">
          <a:xfrm>
            <a:off x="466725" y="1347788"/>
            <a:ext cx="8210550" cy="2678112"/>
          </a:xfrm>
          <a:prstGeom prst="rect">
            <a:avLst/>
          </a:prstGeom>
          <a:noFill/>
          <a:ln w="9525">
            <a:noFill/>
            <a:miter lim="800000"/>
            <a:headEnd/>
            <a:tailEnd/>
          </a:ln>
        </p:spPr>
        <p:txBody>
          <a:bodyPr>
            <a:spAutoFit/>
          </a:bodyPr>
          <a:lstStyle/>
          <a:p>
            <a:pPr eaLnBrk="0" hangingPunct="0">
              <a:lnSpc>
                <a:spcPct val="150000"/>
              </a:lnSpc>
            </a:pPr>
            <a:r>
              <a:rPr lang="zh-CN" altLang="en-US" sz="2800" b="1">
                <a:latin typeface="楷体" pitchFamily="49" charset="-122"/>
                <a:ea typeface="楷体" pitchFamily="49" charset="-122"/>
              </a:rPr>
              <a:t>    文章描写了昆明的雨中仙人掌、菌子、杨梅、缅桂花以及印象深刻的人和事，表达了作者对昆明的雨的喜爱与怀念，以及对宁静、恬然生活的留恋之情。</a:t>
            </a:r>
          </a:p>
        </p:txBody>
      </p:sp>
      <p:grpSp>
        <p:nvGrpSpPr>
          <p:cNvPr id="33795" name="组合 1"/>
          <p:cNvGrpSpPr>
            <a:grpSpLocks/>
          </p:cNvGrpSpPr>
          <p:nvPr/>
        </p:nvGrpSpPr>
        <p:grpSpPr bwMode="auto">
          <a:xfrm>
            <a:off x="3700463" y="598488"/>
            <a:ext cx="1743075" cy="644525"/>
            <a:chOff x="3333750" y="598488"/>
            <a:chExt cx="1743075" cy="643766"/>
          </a:xfrm>
        </p:grpSpPr>
        <p:sp>
          <p:nvSpPr>
            <p:cNvPr id="14" name="圆角矩形 13"/>
            <p:cNvSpPr/>
            <p:nvPr/>
          </p:nvSpPr>
          <p:spPr>
            <a:xfrm rot="555800">
              <a:off x="4602162"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5" name="圆角矩形 14"/>
            <p:cNvSpPr/>
            <p:nvPr/>
          </p:nvSpPr>
          <p:spPr>
            <a:xfrm rot="20470821">
              <a:off x="4197350" y="722167"/>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p:cNvSpPr/>
            <p:nvPr/>
          </p:nvSpPr>
          <p:spPr>
            <a:xfrm rot="319204">
              <a:off x="3778250"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21148334">
              <a:off x="3368675"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3804" name="矩形 1"/>
            <p:cNvSpPr>
              <a:spLocks noChangeArrowheads="1"/>
            </p:cNvSpPr>
            <p:nvPr/>
          </p:nvSpPr>
          <p:spPr bwMode="auto">
            <a:xfrm>
              <a:off x="3333750" y="598488"/>
              <a:ext cx="1743075" cy="643766"/>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概括主题</a:t>
              </a:r>
            </a:p>
          </p:txBody>
        </p:sp>
      </p:grpSp>
      <p:grpSp>
        <p:nvGrpSpPr>
          <p:cNvPr id="33796" name="组合 13"/>
          <p:cNvGrpSpPr>
            <a:grpSpLocks/>
          </p:cNvGrpSpPr>
          <p:nvPr/>
        </p:nvGrpSpPr>
        <p:grpSpPr bwMode="auto">
          <a:xfrm>
            <a:off x="28575" y="-20638"/>
            <a:ext cx="2006600" cy="522288"/>
            <a:chOff x="70" y="-63"/>
            <a:chExt cx="3160" cy="822"/>
          </a:xfrm>
        </p:grpSpPr>
        <p:sp>
          <p:nvSpPr>
            <p:cNvPr id="33797"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课堂小结</a:t>
              </a:r>
            </a:p>
          </p:txBody>
        </p:sp>
        <p:cxnSp>
          <p:nvCxnSpPr>
            <p:cNvPr id="2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组合 2"/>
          <p:cNvGrpSpPr>
            <a:grpSpLocks/>
          </p:cNvGrpSpPr>
          <p:nvPr/>
        </p:nvGrpSpPr>
        <p:grpSpPr bwMode="auto">
          <a:xfrm>
            <a:off x="3700463" y="598488"/>
            <a:ext cx="1743075" cy="644525"/>
            <a:chOff x="3333750" y="598488"/>
            <a:chExt cx="1743075" cy="643766"/>
          </a:xfrm>
        </p:grpSpPr>
        <p:sp>
          <p:nvSpPr>
            <p:cNvPr id="15" name="圆角矩形 14"/>
            <p:cNvSpPr/>
            <p:nvPr/>
          </p:nvSpPr>
          <p:spPr>
            <a:xfrm rot="555800">
              <a:off x="4602162"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p:cNvSpPr/>
            <p:nvPr/>
          </p:nvSpPr>
          <p:spPr>
            <a:xfrm rot="20470821">
              <a:off x="4197350" y="722167"/>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319204">
              <a:off x="3778250"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p:cNvSpPr/>
            <p:nvPr/>
          </p:nvSpPr>
          <p:spPr>
            <a:xfrm rot="21148334">
              <a:off x="3368675"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4828" name="矩形 1"/>
            <p:cNvSpPr>
              <a:spLocks noChangeArrowheads="1"/>
            </p:cNvSpPr>
            <p:nvPr/>
          </p:nvSpPr>
          <p:spPr bwMode="auto">
            <a:xfrm>
              <a:off x="3333750" y="598488"/>
              <a:ext cx="1743075" cy="643766"/>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学后感悟</a:t>
              </a:r>
            </a:p>
          </p:txBody>
        </p:sp>
      </p:grpSp>
      <p:grpSp>
        <p:nvGrpSpPr>
          <p:cNvPr id="34819" name="组合 13"/>
          <p:cNvGrpSpPr>
            <a:grpSpLocks/>
          </p:cNvGrpSpPr>
          <p:nvPr/>
        </p:nvGrpSpPr>
        <p:grpSpPr bwMode="auto">
          <a:xfrm>
            <a:off x="28575" y="-20638"/>
            <a:ext cx="2006600" cy="522288"/>
            <a:chOff x="70" y="-63"/>
            <a:chExt cx="3160" cy="822"/>
          </a:xfrm>
        </p:grpSpPr>
        <p:sp>
          <p:nvSpPr>
            <p:cNvPr id="34821"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课堂小结</a:t>
              </a:r>
            </a:p>
          </p:txBody>
        </p:sp>
        <p:cxnSp>
          <p:nvCxnSpPr>
            <p:cNvPr id="2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4820" name="矩形 1"/>
          <p:cNvSpPr>
            <a:spLocks noChangeArrowheads="1"/>
          </p:cNvSpPr>
          <p:nvPr/>
        </p:nvSpPr>
        <p:spPr bwMode="auto">
          <a:xfrm>
            <a:off x="503238" y="1417638"/>
            <a:ext cx="8137525" cy="3108325"/>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    汪曾祺的文章告诉我们，平凡的生活就是美。法国雕塑家罗丹曾说：“生活中不是缺少美，而是缺少发现美的眼睛。”</a:t>
            </a:r>
            <a:r>
              <a:rPr lang="zh-CN" altLang="zh-CN" sz="2800" b="1">
                <a:latin typeface="楷体" pitchFamily="49" charset="-122"/>
                <a:ea typeface="楷体" pitchFamily="49" charset="-122"/>
              </a:rPr>
              <a:t>父母给予我们关爱</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我们回报父母以感恩</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老师给予我们知识</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我们回报老师以刻苦</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同学给予我们友情</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我们回报同学以互助……这都是生活中的美。美就在我们身边</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我们时刻享受着美</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我们更应该释放美。</a:t>
            </a:r>
            <a:endParaRPr lang="zh-CN" altLang="en-US" sz="2800" b="1">
              <a:latin typeface="楷体" pitchFamily="49" charset="-122"/>
              <a:ea typeface="楷体" pitchFamily="49" charset="-122"/>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p:cNvSpPr txBox="1">
            <a:spLocks noChangeArrowheads="1"/>
          </p:cNvSpPr>
          <p:nvPr/>
        </p:nvSpPr>
        <p:spPr bwMode="auto">
          <a:xfrm>
            <a:off x="323850" y="1343025"/>
            <a:ext cx="8424863" cy="2678113"/>
          </a:xfrm>
          <a:prstGeom prst="rect">
            <a:avLst/>
          </a:prstGeom>
          <a:noFill/>
          <a:ln w="9525">
            <a:noFill/>
            <a:miter lim="800000"/>
            <a:headEnd/>
            <a:tailEnd/>
          </a:ln>
        </p:spPr>
        <p:txBody>
          <a:bodyPr>
            <a:spAutoFit/>
          </a:bodyPr>
          <a:lstStyle/>
          <a:p>
            <a:pPr eaLnBrk="0" hangingPunct="0">
              <a:lnSpc>
                <a:spcPct val="150000"/>
              </a:lnSpc>
            </a:pPr>
            <a:r>
              <a:rPr lang="zh-CN" altLang="en-US" sz="2800" b="1" dirty="0">
                <a:latin typeface="楷体" pitchFamily="49" charset="-122"/>
                <a:ea typeface="楷体" pitchFamily="49" charset="-122"/>
              </a:rPr>
              <a:t>    课文由朋友之托写起，引发对昆明雨季及相关事物的回忆，层次分明，一一道来，过渡承转很自然，有直接抒情的语句“我想念昆明的雨”，前后照应，结构紧凑完整。</a:t>
            </a:r>
            <a:endParaRPr lang="zh-CN" altLang="en-US" sz="2800" b="1" dirty="0">
              <a:solidFill>
                <a:srgbClr val="0000FF"/>
              </a:solidFill>
              <a:latin typeface="楷体" pitchFamily="49" charset="-122"/>
              <a:ea typeface="楷体" pitchFamily="49" charset="-122"/>
            </a:endParaRPr>
          </a:p>
        </p:txBody>
      </p:sp>
      <p:sp>
        <p:nvSpPr>
          <p:cNvPr id="35843" name="矩形 2"/>
          <p:cNvSpPr>
            <a:spLocks noChangeArrowheads="1"/>
          </p:cNvSpPr>
          <p:nvPr/>
        </p:nvSpPr>
        <p:spPr bwMode="auto">
          <a:xfrm>
            <a:off x="468313" y="627063"/>
            <a:ext cx="5894387" cy="522287"/>
          </a:xfrm>
          <a:prstGeom prst="rect">
            <a:avLst/>
          </a:prstGeom>
          <a:noFill/>
          <a:ln w="9525">
            <a:noFill/>
            <a:miter lim="800000"/>
            <a:headEnd/>
            <a:tailEnd/>
          </a:ln>
        </p:spPr>
        <p:txBody>
          <a:bodyPr>
            <a:spAutoFit/>
          </a:bodyPr>
          <a:lstStyle/>
          <a:p>
            <a:pPr eaLnBrk="0" hangingPunct="0"/>
            <a:r>
              <a:rPr lang="zh-CN" altLang="en-US" sz="2800">
                <a:solidFill>
                  <a:srgbClr val="FF0000"/>
                </a:solidFill>
                <a:latin typeface="黑体" pitchFamily="49" charset="-122"/>
                <a:ea typeface="黑体" pitchFamily="49" charset="-122"/>
              </a:rPr>
              <a:t>❶条理清晰，结构完整。 </a:t>
            </a:r>
          </a:p>
        </p:txBody>
      </p:sp>
      <p:grpSp>
        <p:nvGrpSpPr>
          <p:cNvPr id="35844" name="组合 8"/>
          <p:cNvGrpSpPr>
            <a:grpSpLocks/>
          </p:cNvGrpSpPr>
          <p:nvPr/>
        </p:nvGrpSpPr>
        <p:grpSpPr bwMode="auto">
          <a:xfrm>
            <a:off x="34925" y="-20638"/>
            <a:ext cx="2008188" cy="523876"/>
            <a:chOff x="70" y="-63"/>
            <a:chExt cx="3161" cy="824"/>
          </a:xfrm>
        </p:grpSpPr>
        <p:sp>
          <p:nvSpPr>
            <p:cNvPr id="3584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写作特色</a:t>
              </a: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矩形 2"/>
          <p:cNvSpPr>
            <a:spLocks noChangeArrowheads="1"/>
          </p:cNvSpPr>
          <p:nvPr/>
        </p:nvSpPr>
        <p:spPr bwMode="auto">
          <a:xfrm>
            <a:off x="395288" y="627063"/>
            <a:ext cx="7262812" cy="523875"/>
          </a:xfrm>
          <a:prstGeom prst="rect">
            <a:avLst/>
          </a:prstGeom>
          <a:noFill/>
          <a:ln w="9525">
            <a:noFill/>
            <a:miter lim="800000"/>
            <a:headEnd/>
            <a:tailEnd/>
          </a:ln>
        </p:spPr>
        <p:txBody>
          <a:bodyPr>
            <a:spAutoFit/>
          </a:bodyPr>
          <a:lstStyle/>
          <a:p>
            <a:pPr eaLnBrk="0" hangingPunct="0"/>
            <a:r>
              <a:rPr lang="zh-CN" altLang="en-US" sz="2800">
                <a:solidFill>
                  <a:srgbClr val="FF0000"/>
                </a:solidFill>
                <a:latin typeface="黑体" pitchFamily="49" charset="-122"/>
                <a:ea typeface="黑体" pitchFamily="49" charset="-122"/>
              </a:rPr>
              <a:t>❷</a:t>
            </a:r>
            <a:r>
              <a:rPr lang="zh-CN" altLang="zh-CN" sz="2800">
                <a:solidFill>
                  <a:srgbClr val="FF0000"/>
                </a:solidFill>
                <a:latin typeface="黑体" pitchFamily="49" charset="-122"/>
                <a:ea typeface="黑体" pitchFamily="49" charset="-122"/>
              </a:rPr>
              <a:t>既有古汉语的点缀</a:t>
            </a:r>
            <a:r>
              <a:rPr lang="zh-CN" altLang="en-US" sz="2800">
                <a:solidFill>
                  <a:srgbClr val="FF0000"/>
                </a:solidFill>
                <a:latin typeface="黑体" pitchFamily="49" charset="-122"/>
                <a:ea typeface="黑体" pitchFamily="49" charset="-122"/>
              </a:rPr>
              <a:t>，</a:t>
            </a:r>
            <a:r>
              <a:rPr lang="zh-CN" altLang="zh-CN" sz="2800">
                <a:solidFill>
                  <a:srgbClr val="FF0000"/>
                </a:solidFill>
                <a:latin typeface="黑体" pitchFamily="49" charset="-122"/>
                <a:ea typeface="黑体" pitchFamily="49" charset="-122"/>
              </a:rPr>
              <a:t>又具有典雅之美。</a:t>
            </a:r>
            <a:endParaRPr lang="en-US" altLang="zh-CN" sz="2800">
              <a:solidFill>
                <a:srgbClr val="FF0000"/>
              </a:solidFill>
              <a:latin typeface="黑体" pitchFamily="49" charset="-122"/>
              <a:ea typeface="黑体" pitchFamily="49" charset="-122"/>
            </a:endParaRPr>
          </a:p>
        </p:txBody>
      </p:sp>
      <p:sp>
        <p:nvSpPr>
          <p:cNvPr id="8" name="TextBox 1"/>
          <p:cNvSpPr txBox="1">
            <a:spLocks noChangeArrowheads="1"/>
          </p:cNvSpPr>
          <p:nvPr/>
        </p:nvSpPr>
        <p:spPr bwMode="auto">
          <a:xfrm>
            <a:off x="287338" y="1419225"/>
            <a:ext cx="8569325" cy="3084513"/>
          </a:xfrm>
          <a:prstGeom prst="rect">
            <a:avLst/>
          </a:prstGeom>
          <a:noFill/>
          <a:ln w="9525">
            <a:noFill/>
            <a:miter lim="800000"/>
            <a:headEnd/>
            <a:tailEnd/>
          </a:ln>
        </p:spPr>
        <p:txBody>
          <a:bodyPr>
            <a:spAutoFit/>
          </a:bodyPr>
          <a:lstStyle/>
          <a:p>
            <a:pPr eaLnBrk="0" hangingPunct="0">
              <a:lnSpc>
                <a:spcPct val="120000"/>
              </a:lnSpc>
            </a:pPr>
            <a:r>
              <a:rPr lang="en-US" altLang="zh-CN" sz="2700" b="1" dirty="0">
                <a:latin typeface="楷体" pitchFamily="49" charset="-122"/>
                <a:ea typeface="楷体" pitchFamily="49" charset="-122"/>
              </a:rPr>
              <a:t>    </a:t>
            </a:r>
            <a:r>
              <a:rPr lang="zh-CN" altLang="zh-CN" sz="2700" b="1" dirty="0">
                <a:latin typeface="楷体" pitchFamily="49" charset="-122"/>
                <a:ea typeface="楷体" pitchFamily="49" charset="-122"/>
              </a:rPr>
              <a:t>“昆明的雨季是明亮的、丰满的</a:t>
            </a:r>
            <a:r>
              <a:rPr lang="zh-CN" altLang="en-US" sz="2700" b="1" dirty="0">
                <a:latin typeface="楷体" pitchFamily="49" charset="-122"/>
                <a:ea typeface="楷体" pitchFamily="49" charset="-122"/>
              </a:rPr>
              <a:t>，</a:t>
            </a:r>
            <a:r>
              <a:rPr lang="zh-CN" altLang="zh-CN" sz="2700" b="1" dirty="0">
                <a:latin typeface="楷体" pitchFamily="49" charset="-122"/>
                <a:ea typeface="楷体" pitchFamily="49" charset="-122"/>
              </a:rPr>
              <a:t>使人动情的。城春草木深</a:t>
            </a:r>
            <a:r>
              <a:rPr lang="zh-CN" altLang="en-US" sz="2700" b="1" dirty="0">
                <a:latin typeface="楷体" pitchFamily="49" charset="-122"/>
                <a:ea typeface="楷体" pitchFamily="49" charset="-122"/>
              </a:rPr>
              <a:t>，</a:t>
            </a:r>
            <a:r>
              <a:rPr lang="zh-CN" altLang="zh-CN" sz="2700" b="1" dirty="0">
                <a:latin typeface="楷体" pitchFamily="49" charset="-122"/>
                <a:ea typeface="楷体" pitchFamily="49" charset="-122"/>
              </a:rPr>
              <a:t>孟夏草木长。昆明的雨季</a:t>
            </a:r>
            <a:r>
              <a:rPr lang="zh-CN" altLang="en-US" sz="2700" b="1" dirty="0">
                <a:latin typeface="楷体" pitchFamily="49" charset="-122"/>
                <a:ea typeface="楷体" pitchFamily="49" charset="-122"/>
              </a:rPr>
              <a:t>，</a:t>
            </a:r>
            <a:r>
              <a:rPr lang="zh-CN" altLang="zh-CN" sz="2700" b="1" dirty="0">
                <a:latin typeface="楷体" pitchFamily="49" charset="-122"/>
                <a:ea typeface="楷体" pitchFamily="49" charset="-122"/>
              </a:rPr>
              <a:t>是浓绿的。草木的枝叶里的水分都到了饱和状态</a:t>
            </a:r>
            <a:r>
              <a:rPr lang="zh-CN" altLang="en-US" sz="2700" b="1" dirty="0">
                <a:latin typeface="楷体" pitchFamily="49" charset="-122"/>
                <a:ea typeface="楷体" pitchFamily="49" charset="-122"/>
              </a:rPr>
              <a:t>，</a:t>
            </a:r>
            <a:r>
              <a:rPr lang="zh-CN" altLang="zh-CN" sz="2700" b="1" dirty="0">
                <a:latin typeface="楷体" pitchFamily="49" charset="-122"/>
                <a:ea typeface="楷体" pitchFamily="49" charset="-122"/>
              </a:rPr>
              <a:t>显示出过分的、近于夸张的旺盛。”在这里</a:t>
            </a:r>
            <a:r>
              <a:rPr lang="zh-CN" altLang="en-US" sz="2700" b="1" dirty="0">
                <a:latin typeface="楷体" pitchFamily="49" charset="-122"/>
                <a:ea typeface="楷体" pitchFamily="49" charset="-122"/>
              </a:rPr>
              <a:t>，</a:t>
            </a:r>
            <a:r>
              <a:rPr lang="zh-CN" altLang="zh-CN" sz="2700" b="1" dirty="0">
                <a:latin typeface="楷体" pitchFamily="49" charset="-122"/>
                <a:ea typeface="楷体" pitchFamily="49" charset="-122"/>
              </a:rPr>
              <a:t>典雅的文言词语与极质朴的口语相映成趣</a:t>
            </a:r>
            <a:r>
              <a:rPr lang="zh-CN" altLang="en-US" sz="2700" b="1" dirty="0">
                <a:latin typeface="楷体" pitchFamily="49" charset="-122"/>
                <a:ea typeface="楷体" pitchFamily="49" charset="-122"/>
              </a:rPr>
              <a:t>，</a:t>
            </a:r>
            <a:r>
              <a:rPr lang="zh-CN" altLang="zh-CN" sz="2700" b="1" dirty="0">
                <a:latin typeface="楷体" pitchFamily="49" charset="-122"/>
                <a:ea typeface="楷体" pitchFamily="49" charset="-122"/>
              </a:rPr>
              <a:t>让我们不由得佩服作者居然能将极雅与极俗的两种语言和谐地结合到一处。</a:t>
            </a:r>
            <a:endParaRPr lang="zh-CN" altLang="en-US" sz="2700" b="1" dirty="0">
              <a:solidFill>
                <a:srgbClr val="0000FF"/>
              </a:solidFill>
              <a:latin typeface="楷体" pitchFamily="49" charset="-122"/>
              <a:ea typeface="楷体" pitchFamily="49" charset="-122"/>
            </a:endParaRPr>
          </a:p>
        </p:txBody>
      </p:sp>
      <p:grpSp>
        <p:nvGrpSpPr>
          <p:cNvPr id="36868" name="组合 8"/>
          <p:cNvGrpSpPr>
            <a:grpSpLocks/>
          </p:cNvGrpSpPr>
          <p:nvPr/>
        </p:nvGrpSpPr>
        <p:grpSpPr bwMode="auto">
          <a:xfrm>
            <a:off x="34925" y="-20638"/>
            <a:ext cx="2008188" cy="523876"/>
            <a:chOff x="70" y="-63"/>
            <a:chExt cx="3161" cy="824"/>
          </a:xfrm>
        </p:grpSpPr>
        <p:sp>
          <p:nvSpPr>
            <p:cNvPr id="36869"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6"/>
          <p:cNvSpPr txBox="1">
            <a:spLocks noChangeArrowheads="1"/>
          </p:cNvSpPr>
          <p:nvPr/>
        </p:nvSpPr>
        <p:spPr bwMode="auto">
          <a:xfrm>
            <a:off x="758825" y="1274763"/>
            <a:ext cx="500063" cy="1816100"/>
          </a:xfrm>
          <a:prstGeom prst="rect">
            <a:avLst/>
          </a:prstGeom>
          <a:noFill/>
          <a:ln w="9525">
            <a:noFill/>
            <a:miter lim="800000"/>
            <a:headEnd/>
            <a:tailEnd/>
          </a:ln>
        </p:spPr>
        <p:txBody>
          <a:bodyPr>
            <a:spAutoFit/>
          </a:bodyPr>
          <a:lstStyle/>
          <a:p>
            <a:r>
              <a:rPr lang="zh-CN" altLang="en-US" sz="2800">
                <a:solidFill>
                  <a:srgbClr val="FF0000"/>
                </a:solidFill>
                <a:latin typeface="黑体" pitchFamily="49" charset="-122"/>
                <a:ea typeface="黑体" pitchFamily="49" charset="-122"/>
              </a:rPr>
              <a:t>昆明的雨</a:t>
            </a:r>
          </a:p>
        </p:txBody>
      </p:sp>
      <p:sp>
        <p:nvSpPr>
          <p:cNvPr id="8" name="左大括号 7"/>
          <p:cNvSpPr/>
          <p:nvPr/>
        </p:nvSpPr>
        <p:spPr>
          <a:xfrm>
            <a:off x="1403350" y="766763"/>
            <a:ext cx="288925" cy="3476625"/>
          </a:xfrm>
          <a:prstGeom prst="leftBrace">
            <a:avLst>
              <a:gd name="adj1" fmla="val 100927"/>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6868" name="TextBox 8"/>
          <p:cNvSpPr txBox="1">
            <a:spLocks noChangeArrowheads="1"/>
          </p:cNvSpPr>
          <p:nvPr/>
        </p:nvSpPr>
        <p:spPr bwMode="auto">
          <a:xfrm>
            <a:off x="1692275" y="1828800"/>
            <a:ext cx="1728788" cy="954088"/>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昆明的雨的特点</a:t>
            </a:r>
          </a:p>
        </p:txBody>
      </p:sp>
      <p:grpSp>
        <p:nvGrpSpPr>
          <p:cNvPr id="3" name="组合 2"/>
          <p:cNvGrpSpPr>
            <a:grpSpLocks/>
          </p:cNvGrpSpPr>
          <p:nvPr/>
        </p:nvGrpSpPr>
        <p:grpSpPr bwMode="auto">
          <a:xfrm>
            <a:off x="3924300" y="1381125"/>
            <a:ext cx="1008063" cy="1706563"/>
            <a:chOff x="3923977" y="1380728"/>
            <a:chExt cx="1008063" cy="1706636"/>
          </a:xfrm>
        </p:grpSpPr>
        <p:sp>
          <p:nvSpPr>
            <p:cNvPr id="37905" name="TextBox 9"/>
            <p:cNvSpPr txBox="1">
              <a:spLocks noChangeArrowheads="1"/>
            </p:cNvSpPr>
            <p:nvPr/>
          </p:nvSpPr>
          <p:spPr bwMode="auto">
            <a:xfrm>
              <a:off x="3923977" y="1380728"/>
              <a:ext cx="1008062" cy="523875"/>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明亮</a:t>
              </a:r>
            </a:p>
          </p:txBody>
        </p:sp>
        <p:sp>
          <p:nvSpPr>
            <p:cNvPr id="37906" name="TextBox 10"/>
            <p:cNvSpPr txBox="1">
              <a:spLocks noChangeArrowheads="1"/>
            </p:cNvSpPr>
            <p:nvPr/>
          </p:nvSpPr>
          <p:spPr bwMode="auto">
            <a:xfrm>
              <a:off x="3923977" y="2563489"/>
              <a:ext cx="1008063" cy="523875"/>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旺盛</a:t>
              </a:r>
            </a:p>
          </p:txBody>
        </p:sp>
        <p:sp>
          <p:nvSpPr>
            <p:cNvPr id="37907" name="TextBox 11"/>
            <p:cNvSpPr txBox="1">
              <a:spLocks noChangeArrowheads="1"/>
            </p:cNvSpPr>
            <p:nvPr/>
          </p:nvSpPr>
          <p:spPr bwMode="auto">
            <a:xfrm>
              <a:off x="3923977" y="1972109"/>
              <a:ext cx="1008062" cy="523875"/>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丰满</a:t>
              </a:r>
            </a:p>
          </p:txBody>
        </p:sp>
      </p:grpSp>
      <p:sp>
        <p:nvSpPr>
          <p:cNvPr id="36872" name="TextBox 12"/>
          <p:cNvSpPr txBox="1">
            <a:spLocks noChangeArrowheads="1"/>
          </p:cNvSpPr>
          <p:nvPr/>
        </p:nvSpPr>
        <p:spPr bwMode="auto">
          <a:xfrm>
            <a:off x="1692275" y="3217863"/>
            <a:ext cx="1728788" cy="1384300"/>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与雨有关的人、事、物</a:t>
            </a:r>
          </a:p>
        </p:txBody>
      </p:sp>
      <p:sp>
        <p:nvSpPr>
          <p:cNvPr id="36873" name="TextBox 13"/>
          <p:cNvSpPr txBox="1">
            <a:spLocks noChangeArrowheads="1"/>
          </p:cNvSpPr>
          <p:nvPr/>
        </p:nvSpPr>
        <p:spPr bwMode="auto">
          <a:xfrm>
            <a:off x="1854200" y="550863"/>
            <a:ext cx="4013200" cy="523875"/>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总写</a:t>
            </a:r>
            <a:r>
              <a:rPr lang="en-US" altLang="zh-CN" sz="2800" b="1">
                <a:solidFill>
                  <a:srgbClr val="0000FF"/>
                </a:solidFill>
                <a:latin typeface="楷体" pitchFamily="49" charset="-122"/>
                <a:ea typeface="楷体" pitchFamily="49" charset="-122"/>
              </a:rPr>
              <a:t>——</a:t>
            </a:r>
            <a:r>
              <a:rPr lang="zh-CN" altLang="en-US" sz="2800" b="1">
                <a:solidFill>
                  <a:srgbClr val="0000FF"/>
                </a:solidFill>
                <a:latin typeface="楷体" pitchFamily="49" charset="-122"/>
                <a:ea typeface="楷体" pitchFamily="49" charset="-122"/>
              </a:rPr>
              <a:t>怀念昆明的雨</a:t>
            </a:r>
          </a:p>
        </p:txBody>
      </p:sp>
      <p:sp>
        <p:nvSpPr>
          <p:cNvPr id="36878" name="TextBox 18"/>
          <p:cNvSpPr txBox="1">
            <a:spLocks noChangeArrowheads="1"/>
          </p:cNvSpPr>
          <p:nvPr/>
        </p:nvSpPr>
        <p:spPr bwMode="auto">
          <a:xfrm>
            <a:off x="7019925" y="1778000"/>
            <a:ext cx="1368425" cy="1384300"/>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对昆明的怀念、喜爱</a:t>
            </a:r>
          </a:p>
        </p:txBody>
      </p:sp>
      <p:grpSp>
        <p:nvGrpSpPr>
          <p:cNvPr id="37897" name="组合 35"/>
          <p:cNvGrpSpPr>
            <a:grpSpLocks/>
          </p:cNvGrpSpPr>
          <p:nvPr/>
        </p:nvGrpSpPr>
        <p:grpSpPr bwMode="auto">
          <a:xfrm>
            <a:off x="44450" y="-20638"/>
            <a:ext cx="2006600" cy="523876"/>
            <a:chOff x="70" y="-63"/>
            <a:chExt cx="3161" cy="824"/>
          </a:xfrm>
        </p:grpSpPr>
        <p:sp>
          <p:nvSpPr>
            <p:cNvPr id="37902"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板书设计</a:t>
              </a:r>
            </a:p>
          </p:txBody>
        </p:sp>
        <p:cxnSp>
          <p:nvCxnSpPr>
            <p:cNvPr id="2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3" name="菱形 2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8" name="左大括号 27"/>
          <p:cNvSpPr/>
          <p:nvPr/>
        </p:nvSpPr>
        <p:spPr>
          <a:xfrm rot="10800000">
            <a:off x="6659562" y="790574"/>
            <a:ext cx="288925" cy="4085431"/>
          </a:xfrm>
          <a:prstGeom prst="leftBrace">
            <a:avLst>
              <a:gd name="adj1" fmla="val 100927"/>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9" name="左大括号 28"/>
          <p:cNvSpPr/>
          <p:nvPr/>
        </p:nvSpPr>
        <p:spPr>
          <a:xfrm>
            <a:off x="3521075" y="1506538"/>
            <a:ext cx="288925" cy="1538287"/>
          </a:xfrm>
          <a:prstGeom prst="leftBrace">
            <a:avLst>
              <a:gd name="adj1" fmla="val 100927"/>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0" name="左大括号 29"/>
          <p:cNvSpPr/>
          <p:nvPr/>
        </p:nvSpPr>
        <p:spPr>
          <a:xfrm>
            <a:off x="3508375" y="3265488"/>
            <a:ext cx="288925" cy="1538287"/>
          </a:xfrm>
          <a:prstGeom prst="leftBrace">
            <a:avLst>
              <a:gd name="adj1" fmla="val 100927"/>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 name="矩形 1"/>
          <p:cNvSpPr>
            <a:spLocks noChangeArrowheads="1"/>
          </p:cNvSpPr>
          <p:nvPr/>
        </p:nvSpPr>
        <p:spPr bwMode="auto">
          <a:xfrm>
            <a:off x="3779838" y="3081338"/>
            <a:ext cx="2797175" cy="1938337"/>
          </a:xfrm>
          <a:prstGeom prst="rect">
            <a:avLst/>
          </a:prstGeom>
          <a:noFill/>
          <a:ln w="9525">
            <a:noFill/>
            <a:miter lim="800000"/>
            <a:headEnd/>
            <a:tailEnd/>
          </a:ln>
        </p:spPr>
        <p:txBody>
          <a:bodyPr>
            <a:spAutoFit/>
          </a:bodyPr>
          <a:lstStyle/>
          <a:p>
            <a:r>
              <a:rPr lang="zh-CN" altLang="en-US" sz="2400" b="1">
                <a:latin typeface="楷体" pitchFamily="49" charset="-122"/>
                <a:ea typeface="楷体" pitchFamily="49" charset="-122"/>
              </a:rPr>
              <a:t>仙人掌、各种菌子、杨梅、买杨梅的女孩子、缅桂花和木香花、为宁坤作画、与德熙去小酒馆</a:t>
            </a:r>
          </a:p>
        </p:txBody>
      </p:sp>
    </p:spTree>
  </p:cSld>
  <p:clrMapOvr>
    <a:masterClrMapping/>
  </p:clrMapOvr>
  <p:transition advTm="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矩形 35"/>
          <p:cNvSpPr>
            <a:spLocks noChangeArrowheads="1"/>
          </p:cNvSpPr>
          <p:nvPr/>
        </p:nvSpPr>
        <p:spPr bwMode="auto">
          <a:xfrm>
            <a:off x="395288" y="679450"/>
            <a:ext cx="7056437" cy="523875"/>
          </a:xfrm>
          <a:prstGeom prst="rect">
            <a:avLst/>
          </a:prstGeom>
          <a:noFill/>
          <a:ln w="9525">
            <a:noFill/>
            <a:miter lim="800000"/>
            <a:headEnd/>
            <a:tailEnd/>
          </a:ln>
        </p:spPr>
        <p:txBody>
          <a:bodyPr>
            <a:spAutoFit/>
          </a:bodyPr>
          <a:lstStyle/>
          <a:p>
            <a:pPr eaLnBrk="0" hangingPunct="0"/>
            <a:r>
              <a:rPr lang="en-US" altLang="zh-CN" sz="2800" b="1" dirty="0">
                <a:latin typeface="宋体" pitchFamily="2" charset="-122"/>
              </a:rPr>
              <a:t>1.</a:t>
            </a:r>
            <a:r>
              <a:rPr lang="zh-CN" altLang="zh-CN" sz="2800" b="1" dirty="0">
                <a:latin typeface="宋体" pitchFamily="2" charset="-122"/>
              </a:rPr>
              <a:t>下列</a:t>
            </a:r>
            <a:r>
              <a:rPr lang="zh-CN" altLang="en-US" sz="2800" b="1" dirty="0">
                <a:latin typeface="宋体" pitchFamily="2" charset="-122"/>
              </a:rPr>
              <a:t>画线</a:t>
            </a:r>
            <a:r>
              <a:rPr lang="zh-CN" altLang="zh-CN" sz="2800" b="1" dirty="0">
                <a:latin typeface="宋体" pitchFamily="2" charset="-122"/>
              </a:rPr>
              <a:t>字的注音有误的一项是</a:t>
            </a:r>
            <a:r>
              <a:rPr lang="zh-CN" altLang="en-US" sz="2800" b="1" dirty="0">
                <a:latin typeface="宋体" pitchFamily="2" charset="-122"/>
              </a:rPr>
              <a:t>（</a:t>
            </a:r>
            <a:r>
              <a:rPr lang="zh-CN" altLang="zh-CN" sz="2800" b="1" dirty="0">
                <a:latin typeface="宋体" pitchFamily="2" charset="-122"/>
              </a:rPr>
              <a:t>　　</a:t>
            </a:r>
            <a:r>
              <a:rPr lang="zh-CN" altLang="en-US" sz="2800" b="1" dirty="0">
                <a:latin typeface="宋体" pitchFamily="2" charset="-122"/>
              </a:rPr>
              <a:t>）</a:t>
            </a:r>
            <a:endParaRPr lang="zh-CN" altLang="zh-CN" sz="2800" b="1" dirty="0">
              <a:latin typeface="宋体" pitchFamily="2" charset="-122"/>
            </a:endParaRPr>
          </a:p>
        </p:txBody>
      </p:sp>
      <p:sp>
        <p:nvSpPr>
          <p:cNvPr id="38915" name="矩形 15"/>
          <p:cNvSpPr>
            <a:spLocks noChangeArrowheads="1"/>
          </p:cNvSpPr>
          <p:nvPr/>
        </p:nvSpPr>
        <p:spPr bwMode="auto">
          <a:xfrm>
            <a:off x="539750" y="1492250"/>
            <a:ext cx="8280400" cy="2676525"/>
          </a:xfrm>
          <a:prstGeom prst="rect">
            <a:avLst/>
          </a:prstGeom>
          <a:noFill/>
          <a:ln w="9525">
            <a:noFill/>
            <a:miter lim="800000"/>
            <a:headEnd/>
            <a:tailEnd/>
          </a:ln>
        </p:spPr>
        <p:txBody>
          <a:bodyPr>
            <a:spAutoFit/>
          </a:bodyPr>
          <a:lstStyle/>
          <a:p>
            <a:pPr eaLnBrk="0" hangingPunct="0">
              <a:lnSpc>
                <a:spcPct val="150000"/>
              </a:lnSpc>
            </a:pPr>
            <a:r>
              <a:rPr lang="en-US" altLang="zh-CN" sz="2800" b="1">
                <a:latin typeface="楷体" pitchFamily="49" charset="-122"/>
                <a:ea typeface="楷体" pitchFamily="49" charset="-122"/>
              </a:rPr>
              <a:t>A.</a:t>
            </a:r>
            <a:r>
              <a:rPr lang="zh-CN" altLang="zh-CN" sz="2800" b="1">
                <a:latin typeface="楷体" pitchFamily="49" charset="-122"/>
                <a:ea typeface="楷体" pitchFamily="49" charset="-122"/>
              </a:rPr>
              <a:t>牛肝</a:t>
            </a:r>
            <a:r>
              <a:rPr lang="zh-CN" altLang="zh-CN" sz="2800" b="1" u="sng">
                <a:latin typeface="楷体" pitchFamily="49" charset="-122"/>
                <a:ea typeface="楷体" pitchFamily="49" charset="-122"/>
              </a:rPr>
              <a:t>菌</a:t>
            </a:r>
            <a:r>
              <a:rPr lang="zh-CN" altLang="en-US" sz="2800" b="1">
                <a:latin typeface="楷体" pitchFamily="49" charset="-122"/>
                <a:ea typeface="楷体" pitchFamily="49" charset="-122"/>
              </a:rPr>
              <a:t>（</a:t>
            </a:r>
            <a:r>
              <a:rPr lang="en-US" altLang="zh-CN" sz="2800">
                <a:latin typeface="汉语拼音" pitchFamily="34" charset="0"/>
                <a:ea typeface="楷体" pitchFamily="49" charset="-122"/>
                <a:cs typeface="汉语拼音" pitchFamily="34" charset="0"/>
              </a:rPr>
              <a:t>jūn</a:t>
            </a: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辟</a:t>
            </a:r>
            <a:r>
              <a:rPr lang="zh-CN" altLang="zh-CN" sz="2800" b="1" u="sng">
                <a:latin typeface="楷体" pitchFamily="49" charset="-122"/>
                <a:ea typeface="楷体" pitchFamily="49" charset="-122"/>
              </a:rPr>
              <a:t>邪</a:t>
            </a:r>
            <a:r>
              <a:rPr lang="zh-CN" altLang="en-US" sz="2800" b="1">
                <a:latin typeface="楷体" pitchFamily="49" charset="-122"/>
                <a:ea typeface="楷体" pitchFamily="49" charset="-122"/>
              </a:rPr>
              <a:t>（</a:t>
            </a:r>
            <a:r>
              <a:rPr lang="en-US" altLang="zh-CN" sz="2800">
                <a:latin typeface="汉语拼音" pitchFamily="34" charset="0"/>
                <a:ea typeface="楷体" pitchFamily="49" charset="-122"/>
                <a:cs typeface="汉语拼音" pitchFamily="34" charset="0"/>
              </a:rPr>
              <a:t>xié</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鲜</a:t>
            </a:r>
            <a:r>
              <a:rPr lang="zh-CN" altLang="zh-CN" sz="2800" b="1" u="sng">
                <a:latin typeface="楷体" pitchFamily="49" charset="-122"/>
                <a:ea typeface="楷体" pitchFamily="49" charset="-122"/>
              </a:rPr>
              <a:t>腴</a:t>
            </a:r>
            <a:r>
              <a:rPr lang="zh-CN" altLang="en-US" sz="2800" b="1">
                <a:latin typeface="楷体" pitchFamily="49" charset="-122"/>
                <a:ea typeface="楷体" pitchFamily="49" charset="-122"/>
              </a:rPr>
              <a:t>（</a:t>
            </a:r>
            <a:r>
              <a:rPr lang="en-US" altLang="zh-CN" sz="2800">
                <a:latin typeface="汉语拼音" pitchFamily="34" charset="0"/>
                <a:ea typeface="楷体" pitchFamily="49" charset="-122"/>
              </a:rPr>
              <a:t>yú</a:t>
            </a:r>
            <a:r>
              <a:rPr lang="zh-CN" altLang="en-US" sz="2800" b="1">
                <a:latin typeface="楷体" pitchFamily="49" charset="-122"/>
                <a:ea typeface="楷体" pitchFamily="49" charset="-122"/>
              </a:rPr>
              <a:t>）</a:t>
            </a:r>
            <a:endParaRPr lang="zh-CN" altLang="zh-CN" sz="2800" b="1">
              <a:latin typeface="楷体" pitchFamily="49" charset="-122"/>
              <a:ea typeface="楷体" pitchFamily="49" charset="-122"/>
            </a:endParaRPr>
          </a:p>
          <a:p>
            <a:pPr eaLnBrk="0" hangingPunct="0">
              <a:lnSpc>
                <a:spcPct val="150000"/>
              </a:lnSpc>
            </a:pPr>
            <a:r>
              <a:rPr lang="en-US" altLang="zh-CN" sz="2800" b="1">
                <a:latin typeface="楷体" pitchFamily="49" charset="-122"/>
                <a:ea typeface="楷体" pitchFamily="49" charset="-122"/>
              </a:rPr>
              <a:t>B.</a:t>
            </a:r>
            <a:r>
              <a:rPr lang="zh-CN" altLang="zh-CN" sz="2800" b="1">
                <a:latin typeface="楷体" pitchFamily="49" charset="-122"/>
                <a:ea typeface="楷体" pitchFamily="49" charset="-122"/>
              </a:rPr>
              <a:t>篱</a:t>
            </a:r>
            <a:r>
              <a:rPr lang="zh-CN" altLang="zh-CN" sz="2800" b="1" u="sng">
                <a:latin typeface="楷体" pitchFamily="49" charset="-122"/>
                <a:ea typeface="楷体" pitchFamily="49" charset="-122"/>
              </a:rPr>
              <a:t>笆</a:t>
            </a:r>
            <a:r>
              <a:rPr lang="zh-CN" altLang="en-US" sz="2800" b="1">
                <a:latin typeface="楷体" pitchFamily="49" charset="-122"/>
                <a:ea typeface="楷体" pitchFamily="49" charset="-122"/>
              </a:rPr>
              <a:t>（</a:t>
            </a:r>
            <a:r>
              <a:rPr lang="en-US" altLang="zh-CN" sz="2800">
                <a:latin typeface="汉语拼音" pitchFamily="34" charset="0"/>
                <a:ea typeface="楷体" pitchFamily="49" charset="-122"/>
              </a:rPr>
              <a:t>ba</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　</a:t>
            </a:r>
            <a:r>
              <a:rPr lang="en-US" altLang="zh-CN" sz="2800" b="1">
                <a:latin typeface="楷体" pitchFamily="49" charset="-122"/>
                <a:ea typeface="楷体" pitchFamily="49" charset="-122"/>
              </a:rPr>
              <a:t>  </a:t>
            </a:r>
            <a:r>
              <a:rPr lang="zh-CN" altLang="zh-CN" sz="2800" b="1" u="sng">
                <a:latin typeface="楷体" pitchFamily="49" charset="-122"/>
                <a:ea typeface="楷体" pitchFamily="49" charset="-122"/>
              </a:rPr>
              <a:t>吆</a:t>
            </a:r>
            <a:r>
              <a:rPr lang="zh-CN" altLang="zh-CN" sz="2800" b="1">
                <a:latin typeface="楷体" pitchFamily="49" charset="-122"/>
                <a:ea typeface="楷体" pitchFamily="49" charset="-122"/>
              </a:rPr>
              <a:t>喝</a:t>
            </a:r>
            <a:r>
              <a:rPr lang="zh-CN" altLang="en-US" sz="2800" b="1">
                <a:latin typeface="楷体" pitchFamily="49" charset="-122"/>
                <a:ea typeface="楷体" pitchFamily="49" charset="-122"/>
              </a:rPr>
              <a:t>（</a:t>
            </a:r>
            <a:r>
              <a:rPr lang="en-US" altLang="zh-CN" sz="2800">
                <a:latin typeface="汉语拼音" pitchFamily="34" charset="0"/>
                <a:ea typeface="楷体" pitchFamily="49" charset="-122"/>
              </a:rPr>
              <a:t>yāo</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　</a:t>
            </a: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鸡</a:t>
            </a:r>
            <a:r>
              <a:rPr lang="zh-CN" altLang="en-US" sz="2800" b="1" u="sng">
                <a:latin typeface="楷体" pitchFamily="49" charset="-122"/>
                <a:ea typeface="楷体" pitchFamily="49" charset="-122"/>
              </a:rPr>
              <a:t>  </a:t>
            </a:r>
            <a:r>
              <a:rPr lang="zh-CN" altLang="en-US" sz="2800" b="1">
                <a:latin typeface="楷体" pitchFamily="49" charset="-122"/>
                <a:ea typeface="楷体" pitchFamily="49" charset="-122"/>
              </a:rPr>
              <a:t>（</a:t>
            </a:r>
            <a:r>
              <a:rPr lang="en-US" altLang="zh-CN" sz="2800">
                <a:latin typeface="汉语拼音" pitchFamily="34" charset="0"/>
                <a:ea typeface="楷体" pitchFamily="49" charset="-122"/>
              </a:rPr>
              <a:t>cōng</a:t>
            </a: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 </a:t>
            </a:r>
            <a:endParaRPr lang="zh-CN" altLang="zh-CN" sz="2800" b="1">
              <a:latin typeface="楷体" pitchFamily="49" charset="-122"/>
              <a:ea typeface="楷体" pitchFamily="49" charset="-122"/>
            </a:endParaRPr>
          </a:p>
          <a:p>
            <a:pPr eaLnBrk="0" hangingPunct="0">
              <a:lnSpc>
                <a:spcPct val="150000"/>
              </a:lnSpc>
            </a:pPr>
            <a:r>
              <a:rPr lang="en-US" altLang="zh-CN" sz="2800" b="1">
                <a:latin typeface="楷体" pitchFamily="49" charset="-122"/>
                <a:ea typeface="楷体" pitchFamily="49" charset="-122"/>
              </a:rPr>
              <a:t>C.</a:t>
            </a:r>
            <a:r>
              <a:rPr lang="zh-CN" altLang="zh-CN" sz="2800" b="1" u="sng">
                <a:latin typeface="楷体" pitchFamily="49" charset="-122"/>
                <a:ea typeface="楷体" pitchFamily="49" charset="-122"/>
              </a:rPr>
              <a:t>扳</a:t>
            </a:r>
            <a:r>
              <a:rPr lang="zh-CN" altLang="zh-CN" sz="2800" b="1">
                <a:latin typeface="楷体" pitchFamily="49" charset="-122"/>
                <a:ea typeface="楷体" pitchFamily="49" charset="-122"/>
              </a:rPr>
              <a:t>尖</a:t>
            </a:r>
            <a:r>
              <a:rPr lang="zh-CN" altLang="en-US" sz="2800" b="1">
                <a:latin typeface="楷体" pitchFamily="49" charset="-122"/>
                <a:ea typeface="楷体" pitchFamily="49" charset="-122"/>
              </a:rPr>
              <a:t>（</a:t>
            </a:r>
            <a:r>
              <a:rPr lang="en-US" altLang="zh-CN" sz="2800">
                <a:latin typeface="汉语拼音" pitchFamily="34" charset="0"/>
                <a:ea typeface="楷体" pitchFamily="49" charset="-122"/>
              </a:rPr>
              <a:t>bān</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　</a:t>
            </a:r>
            <a:r>
              <a:rPr lang="en-US" altLang="zh-CN" sz="2800" b="1">
                <a:latin typeface="楷体" pitchFamily="49" charset="-122"/>
                <a:ea typeface="楷体" pitchFamily="49" charset="-122"/>
              </a:rPr>
              <a:t> </a:t>
            </a:r>
            <a:r>
              <a:rPr lang="zh-CN" altLang="zh-CN" sz="2800" b="1" u="sng">
                <a:latin typeface="楷体" pitchFamily="49" charset="-122"/>
                <a:ea typeface="楷体" pitchFamily="49" charset="-122"/>
              </a:rPr>
              <a:t>缅</a:t>
            </a:r>
            <a:r>
              <a:rPr lang="zh-CN" altLang="zh-CN" sz="2800" b="1">
                <a:latin typeface="楷体" pitchFamily="49" charset="-122"/>
                <a:ea typeface="楷体" pitchFamily="49" charset="-122"/>
              </a:rPr>
              <a:t>甸</a:t>
            </a:r>
            <a:r>
              <a:rPr lang="zh-CN" altLang="en-US" sz="2800" b="1">
                <a:latin typeface="楷体" pitchFamily="49" charset="-122"/>
                <a:ea typeface="楷体" pitchFamily="49" charset="-122"/>
              </a:rPr>
              <a:t>（</a:t>
            </a:r>
            <a:r>
              <a:rPr lang="en-US" altLang="zh-CN" sz="2800">
                <a:latin typeface="汉语拼音" pitchFamily="34" charset="0"/>
                <a:ea typeface="楷体" pitchFamily="49" charset="-122"/>
              </a:rPr>
              <a:t>miǎn</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　绿</a:t>
            </a:r>
            <a:r>
              <a:rPr lang="zh-CN" altLang="zh-CN" sz="2800" b="1" u="sng">
                <a:latin typeface="楷体" pitchFamily="49" charset="-122"/>
                <a:ea typeface="楷体" pitchFamily="49" charset="-122"/>
              </a:rPr>
              <a:t>釉</a:t>
            </a:r>
            <a:r>
              <a:rPr lang="zh-CN" altLang="en-US" sz="2800" b="1">
                <a:latin typeface="楷体" pitchFamily="49" charset="-122"/>
                <a:ea typeface="楷体" pitchFamily="49" charset="-122"/>
              </a:rPr>
              <a:t>（</a:t>
            </a:r>
            <a:r>
              <a:rPr lang="en-US" altLang="zh-CN" sz="2800">
                <a:latin typeface="汉语拼音" pitchFamily="34" charset="0"/>
                <a:ea typeface="楷体" pitchFamily="49" charset="-122"/>
              </a:rPr>
              <a:t>yòu</a:t>
            </a:r>
            <a:r>
              <a:rPr lang="zh-CN" altLang="en-US" sz="2800" b="1">
                <a:latin typeface="楷体" pitchFamily="49" charset="-122"/>
                <a:ea typeface="楷体" pitchFamily="49" charset="-122"/>
              </a:rPr>
              <a:t>）</a:t>
            </a:r>
            <a:endParaRPr lang="zh-CN" altLang="zh-CN" sz="2800" b="1">
              <a:latin typeface="楷体" pitchFamily="49" charset="-122"/>
              <a:ea typeface="楷体" pitchFamily="49" charset="-122"/>
            </a:endParaRPr>
          </a:p>
          <a:p>
            <a:pPr eaLnBrk="0" hangingPunct="0">
              <a:lnSpc>
                <a:spcPct val="150000"/>
              </a:lnSpc>
            </a:pPr>
            <a:r>
              <a:rPr lang="en-US" altLang="zh-CN" sz="2800" b="1">
                <a:latin typeface="楷体" pitchFamily="49" charset="-122"/>
                <a:ea typeface="楷体" pitchFamily="49" charset="-122"/>
              </a:rPr>
              <a:t>D.</a:t>
            </a:r>
            <a:r>
              <a:rPr lang="zh-CN" altLang="zh-CN" sz="2800" b="1" u="sng">
                <a:latin typeface="楷体" pitchFamily="49" charset="-122"/>
                <a:ea typeface="楷体" pitchFamily="49" charset="-122"/>
              </a:rPr>
              <a:t>炽</a:t>
            </a:r>
            <a:r>
              <a:rPr lang="zh-CN" altLang="zh-CN" sz="2800" b="1">
                <a:latin typeface="楷体" pitchFamily="49" charset="-122"/>
                <a:ea typeface="楷体" pitchFamily="49" charset="-122"/>
              </a:rPr>
              <a:t>红</a:t>
            </a:r>
            <a:r>
              <a:rPr lang="zh-CN" altLang="en-US" sz="2800" b="1">
                <a:latin typeface="楷体" pitchFamily="49" charset="-122"/>
                <a:ea typeface="楷体" pitchFamily="49" charset="-122"/>
              </a:rPr>
              <a:t>（</a:t>
            </a:r>
            <a:r>
              <a:rPr lang="en-US" altLang="zh-CN" sz="2800">
                <a:latin typeface="汉语拼音" pitchFamily="34" charset="0"/>
                <a:ea typeface="楷体" pitchFamily="49" charset="-122"/>
              </a:rPr>
              <a:t>chì</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卜</a:t>
            </a:r>
            <a:r>
              <a:rPr lang="zh-CN" altLang="zh-CN" sz="2800" b="1" u="sng">
                <a:latin typeface="楷体" pitchFamily="49" charset="-122"/>
                <a:ea typeface="楷体" pitchFamily="49" charset="-122"/>
              </a:rPr>
              <a:t>卦</a:t>
            </a:r>
            <a:r>
              <a:rPr lang="zh-CN" altLang="en-US" sz="2800" b="1">
                <a:latin typeface="楷体" pitchFamily="49" charset="-122"/>
                <a:ea typeface="楷体" pitchFamily="49" charset="-122"/>
              </a:rPr>
              <a:t>（</a:t>
            </a:r>
            <a:r>
              <a:rPr lang="en-US" altLang="zh-CN" sz="2800">
                <a:latin typeface="汉语拼音" pitchFamily="34" charset="0"/>
                <a:ea typeface="楷体" pitchFamily="49" charset="-122"/>
              </a:rPr>
              <a:t>guà</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密</a:t>
            </a:r>
            <a:r>
              <a:rPr lang="zh-CN" altLang="zh-CN" sz="2800" b="1" u="sng">
                <a:latin typeface="楷体" pitchFamily="49" charset="-122"/>
                <a:ea typeface="楷体" pitchFamily="49" charset="-122"/>
              </a:rPr>
              <a:t>匝匝</a:t>
            </a:r>
            <a:r>
              <a:rPr lang="zh-CN" altLang="en-US" sz="2800" b="1">
                <a:latin typeface="楷体" pitchFamily="49" charset="-122"/>
                <a:ea typeface="楷体" pitchFamily="49" charset="-122"/>
              </a:rPr>
              <a:t>（</a:t>
            </a:r>
            <a:r>
              <a:rPr lang="en-US" altLang="zh-CN" sz="2800">
                <a:latin typeface="汉语拼音" pitchFamily="34" charset="0"/>
                <a:ea typeface="楷体" pitchFamily="49" charset="-122"/>
              </a:rPr>
              <a:t>zā</a:t>
            </a:r>
            <a:r>
              <a:rPr lang="zh-CN" altLang="en-US" sz="2800" b="1">
                <a:latin typeface="楷体" pitchFamily="49" charset="-122"/>
                <a:ea typeface="楷体" pitchFamily="49" charset="-122"/>
              </a:rPr>
              <a:t>）</a:t>
            </a:r>
            <a:endParaRPr lang="zh-CN" altLang="zh-CN" sz="2800" b="1">
              <a:latin typeface="楷体" pitchFamily="49" charset="-122"/>
              <a:ea typeface="楷体" pitchFamily="49" charset="-122"/>
            </a:endParaRPr>
          </a:p>
        </p:txBody>
      </p:sp>
      <p:sp>
        <p:nvSpPr>
          <p:cNvPr id="17" name="TextBox 16"/>
          <p:cNvSpPr txBox="1">
            <a:spLocks noChangeArrowheads="1"/>
          </p:cNvSpPr>
          <p:nvPr/>
        </p:nvSpPr>
        <p:spPr bwMode="auto">
          <a:xfrm>
            <a:off x="6443663" y="679450"/>
            <a:ext cx="431800" cy="523875"/>
          </a:xfrm>
          <a:prstGeom prst="rect">
            <a:avLst/>
          </a:prstGeom>
          <a:noFill/>
          <a:ln w="9525">
            <a:noFill/>
            <a:miter lim="800000"/>
            <a:headEnd/>
            <a:tailEnd/>
          </a:ln>
        </p:spPr>
        <p:txBody>
          <a:bodyPr>
            <a:spAutoFit/>
          </a:bodyPr>
          <a:lstStyle/>
          <a:p>
            <a:pPr eaLnBrk="0" hangingPunct="0"/>
            <a:r>
              <a:rPr lang="en-US" altLang="zh-CN" sz="2800">
                <a:solidFill>
                  <a:srgbClr val="FF0000"/>
                </a:solidFill>
                <a:latin typeface="黑体" pitchFamily="49" charset="-122"/>
                <a:ea typeface="黑体" pitchFamily="49" charset="-122"/>
              </a:rPr>
              <a:t>B</a:t>
            </a:r>
            <a:endParaRPr lang="zh-CN" altLang="en-US" sz="2800">
              <a:solidFill>
                <a:srgbClr val="FF0000"/>
              </a:solidFill>
              <a:latin typeface="黑体" pitchFamily="49" charset="-122"/>
              <a:ea typeface="黑体" pitchFamily="49" charset="-122"/>
            </a:endParaRPr>
          </a:p>
        </p:txBody>
      </p:sp>
      <p:grpSp>
        <p:nvGrpSpPr>
          <p:cNvPr id="38917" name="组合 15"/>
          <p:cNvGrpSpPr>
            <a:grpSpLocks/>
          </p:cNvGrpSpPr>
          <p:nvPr/>
        </p:nvGrpSpPr>
        <p:grpSpPr bwMode="auto">
          <a:xfrm>
            <a:off x="34925" y="-20638"/>
            <a:ext cx="2008188" cy="523876"/>
            <a:chOff x="70" y="-63"/>
            <a:chExt cx="3161" cy="824"/>
          </a:xfrm>
        </p:grpSpPr>
        <p:sp>
          <p:nvSpPr>
            <p:cNvPr id="38919"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课堂检测</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pic>
        <p:nvPicPr>
          <p:cNvPr id="38918" name="Picture 11"/>
          <p:cNvPicPr>
            <a:picLocks noChangeAspect="1" noChangeArrowheads="1"/>
          </p:cNvPicPr>
          <p:nvPr/>
        </p:nvPicPr>
        <p:blipFill>
          <a:blip r:embed="rId2" cstate="print"/>
          <a:srcRect/>
          <a:stretch>
            <a:fillRect/>
          </a:stretch>
        </p:blipFill>
        <p:spPr bwMode="auto">
          <a:xfrm>
            <a:off x="6343321" y="2324179"/>
            <a:ext cx="344921" cy="32760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14"/>
          <p:cNvSpPr>
            <a:spLocks noChangeArrowheads="1"/>
          </p:cNvSpPr>
          <p:nvPr/>
        </p:nvSpPr>
        <p:spPr bwMode="auto">
          <a:xfrm>
            <a:off x="536575" y="673100"/>
            <a:ext cx="6627813" cy="523875"/>
          </a:xfrm>
          <a:prstGeom prst="rect">
            <a:avLst/>
          </a:prstGeom>
          <a:noFill/>
          <a:ln w="9525">
            <a:noFill/>
            <a:miter lim="800000"/>
            <a:headEnd/>
            <a:tailEnd/>
          </a:ln>
        </p:spPr>
        <p:txBody>
          <a:bodyPr>
            <a:spAutoFit/>
          </a:bodyPr>
          <a:lstStyle/>
          <a:p>
            <a:pPr eaLnBrk="0" hangingPunct="0"/>
            <a:r>
              <a:rPr lang="en-US" altLang="zh-CN" sz="2800" b="1">
                <a:solidFill>
                  <a:srgbClr val="0D0D0D"/>
                </a:solidFill>
                <a:latin typeface="宋体" pitchFamily="2" charset="-122"/>
              </a:rPr>
              <a:t>2.</a:t>
            </a:r>
            <a:r>
              <a:rPr lang="zh-CN" altLang="zh-CN" sz="2800" b="1">
                <a:latin typeface="宋体" pitchFamily="2" charset="-122"/>
              </a:rPr>
              <a:t>下列词语中有错别字的一项是</a:t>
            </a:r>
            <a:r>
              <a:rPr lang="zh-CN" altLang="en-US" sz="2800" b="1">
                <a:latin typeface="宋体" pitchFamily="2" charset="-122"/>
              </a:rPr>
              <a:t>（</a:t>
            </a:r>
            <a:r>
              <a:rPr lang="zh-CN" altLang="zh-CN" sz="2800" b="1">
                <a:latin typeface="宋体" pitchFamily="2" charset="-122"/>
              </a:rPr>
              <a:t>　　</a:t>
            </a:r>
            <a:r>
              <a:rPr lang="zh-CN" altLang="en-US" sz="2800" b="1">
                <a:latin typeface="宋体" pitchFamily="2" charset="-122"/>
              </a:rPr>
              <a:t>）</a:t>
            </a:r>
            <a:endParaRPr lang="zh-CN" altLang="zh-CN" sz="2800" b="1">
              <a:latin typeface="宋体" pitchFamily="2" charset="-122"/>
            </a:endParaRPr>
          </a:p>
        </p:txBody>
      </p:sp>
      <p:sp>
        <p:nvSpPr>
          <p:cNvPr id="39939" name="矩形 9"/>
          <p:cNvSpPr>
            <a:spLocks noChangeArrowheads="1"/>
          </p:cNvSpPr>
          <p:nvPr/>
        </p:nvSpPr>
        <p:spPr bwMode="auto">
          <a:xfrm>
            <a:off x="539750" y="1363663"/>
            <a:ext cx="7127875" cy="2676525"/>
          </a:xfrm>
          <a:prstGeom prst="rect">
            <a:avLst/>
          </a:prstGeom>
          <a:noFill/>
          <a:ln w="9525">
            <a:noFill/>
            <a:miter lim="800000"/>
            <a:headEnd/>
            <a:tailEnd/>
          </a:ln>
        </p:spPr>
        <p:txBody>
          <a:bodyPr>
            <a:spAutoFit/>
          </a:bodyPr>
          <a:lstStyle/>
          <a:p>
            <a:pPr eaLnBrk="0" hangingPunct="0">
              <a:lnSpc>
                <a:spcPct val="150000"/>
              </a:lnSpc>
            </a:pPr>
            <a:r>
              <a:rPr lang="en-US" altLang="zh-CN" sz="2800" b="1">
                <a:latin typeface="楷体" pitchFamily="49" charset="-122"/>
                <a:ea typeface="楷体" pitchFamily="49" charset="-122"/>
              </a:rPr>
              <a:t>A.</a:t>
            </a:r>
            <a:r>
              <a:rPr lang="zh-CN" altLang="zh-CN" sz="2800" b="1">
                <a:latin typeface="楷体" pitchFamily="49" charset="-122"/>
                <a:ea typeface="楷体" pitchFamily="49" charset="-122"/>
              </a:rPr>
              <a:t>暮年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沉甸甸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连绵不断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冥思遐想</a:t>
            </a:r>
          </a:p>
          <a:p>
            <a:pPr eaLnBrk="0" hangingPunct="0">
              <a:lnSpc>
                <a:spcPct val="150000"/>
              </a:lnSpc>
            </a:pPr>
            <a:r>
              <a:rPr lang="en-US" altLang="zh-CN" sz="2800" b="1">
                <a:latin typeface="楷体" pitchFamily="49" charset="-122"/>
                <a:ea typeface="楷体" pitchFamily="49" charset="-122"/>
              </a:rPr>
              <a:t>B.</a:t>
            </a:r>
            <a:r>
              <a:rPr lang="zh-CN" altLang="zh-CN" sz="2800" b="1">
                <a:latin typeface="楷体" pitchFamily="49" charset="-122"/>
                <a:ea typeface="楷体" pitchFamily="49" charset="-122"/>
              </a:rPr>
              <a:t>吆喝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密匝匝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一反既往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豁然贯通</a:t>
            </a:r>
          </a:p>
          <a:p>
            <a:pPr eaLnBrk="0" hangingPunct="0">
              <a:lnSpc>
                <a:spcPct val="150000"/>
              </a:lnSpc>
            </a:pPr>
            <a:r>
              <a:rPr lang="en-US" altLang="zh-CN" sz="2800" b="1">
                <a:latin typeface="楷体" pitchFamily="49" charset="-122"/>
                <a:ea typeface="楷体" pitchFamily="49" charset="-122"/>
              </a:rPr>
              <a:t>C.</a:t>
            </a:r>
            <a:r>
              <a:rPr lang="zh-CN" altLang="zh-CN" sz="2800" b="1">
                <a:latin typeface="楷体" pitchFamily="49" charset="-122"/>
                <a:ea typeface="楷体" pitchFamily="49" charset="-122"/>
              </a:rPr>
              <a:t>鲜腴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颤巍巍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更胜一筹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狂妄自大</a:t>
            </a:r>
          </a:p>
          <a:p>
            <a:pPr eaLnBrk="0" hangingPunct="0">
              <a:lnSpc>
                <a:spcPct val="150000"/>
              </a:lnSpc>
            </a:pPr>
            <a:r>
              <a:rPr lang="en-US" altLang="zh-CN" sz="2800" b="1">
                <a:latin typeface="楷体" pitchFamily="49" charset="-122"/>
                <a:ea typeface="楷体" pitchFamily="49" charset="-122"/>
              </a:rPr>
              <a:t>D.</a:t>
            </a:r>
            <a:r>
              <a:rPr lang="zh-CN" altLang="zh-CN" sz="2800" b="1">
                <a:latin typeface="楷体" pitchFamily="49" charset="-122"/>
                <a:ea typeface="楷体" pitchFamily="49" charset="-122"/>
              </a:rPr>
              <a:t>辟邪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文绉绉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重峦叠障　</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张目结舌</a:t>
            </a:r>
          </a:p>
        </p:txBody>
      </p:sp>
      <p:sp>
        <p:nvSpPr>
          <p:cNvPr id="13" name="TextBox 12"/>
          <p:cNvSpPr txBox="1">
            <a:spLocks noChangeArrowheads="1"/>
          </p:cNvSpPr>
          <p:nvPr/>
        </p:nvSpPr>
        <p:spPr bwMode="auto">
          <a:xfrm>
            <a:off x="6272213" y="700088"/>
            <a:ext cx="576262" cy="522287"/>
          </a:xfrm>
          <a:prstGeom prst="rect">
            <a:avLst/>
          </a:prstGeom>
          <a:noFill/>
          <a:ln w="9525">
            <a:noFill/>
            <a:miter lim="800000"/>
            <a:headEnd/>
            <a:tailEnd/>
          </a:ln>
        </p:spPr>
        <p:txBody>
          <a:bodyPr>
            <a:spAutoFit/>
          </a:bodyPr>
          <a:lstStyle/>
          <a:p>
            <a:pPr eaLnBrk="0" hangingPunct="0"/>
            <a:r>
              <a:rPr lang="en-US" altLang="zh-CN" sz="2800">
                <a:solidFill>
                  <a:srgbClr val="FF0000"/>
                </a:solidFill>
              </a:rPr>
              <a:t>D</a:t>
            </a:r>
            <a:endParaRPr lang="zh-CN" altLang="en-US" sz="2800">
              <a:solidFill>
                <a:srgbClr val="FF0000"/>
              </a:solidFill>
            </a:endParaRPr>
          </a:p>
        </p:txBody>
      </p:sp>
      <p:grpSp>
        <p:nvGrpSpPr>
          <p:cNvPr id="39941" name="组合 15"/>
          <p:cNvGrpSpPr>
            <a:grpSpLocks/>
          </p:cNvGrpSpPr>
          <p:nvPr/>
        </p:nvGrpSpPr>
        <p:grpSpPr bwMode="auto">
          <a:xfrm>
            <a:off x="34925" y="-20638"/>
            <a:ext cx="2008188" cy="523876"/>
            <a:chOff x="70" y="-63"/>
            <a:chExt cx="3161" cy="824"/>
          </a:xfrm>
        </p:grpSpPr>
        <p:sp>
          <p:nvSpPr>
            <p:cNvPr id="39942"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课堂检测</a:t>
              </a:r>
            </a:p>
          </p:txBody>
        </p:sp>
        <p:cxnSp>
          <p:nvCxnSpPr>
            <p:cNvPr id="1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1"/>
          <p:cNvSpPr>
            <a:spLocks noChangeArrowheads="1"/>
          </p:cNvSpPr>
          <p:nvPr/>
        </p:nvSpPr>
        <p:spPr bwMode="auto">
          <a:xfrm>
            <a:off x="520700" y="627063"/>
            <a:ext cx="6643688" cy="523875"/>
          </a:xfrm>
          <a:prstGeom prst="rect">
            <a:avLst/>
          </a:prstGeom>
          <a:noFill/>
          <a:ln w="9525">
            <a:noFill/>
            <a:miter lim="800000"/>
            <a:headEnd/>
            <a:tailEnd/>
          </a:ln>
        </p:spPr>
        <p:txBody>
          <a:bodyPr>
            <a:spAutoFit/>
          </a:bodyPr>
          <a:lstStyle/>
          <a:p>
            <a:pPr eaLnBrk="0" hangingPunct="0"/>
            <a:r>
              <a:rPr lang="en-US" altLang="zh-CN" sz="2800" b="1">
                <a:latin typeface="宋体" pitchFamily="2" charset="-122"/>
              </a:rPr>
              <a:t>3.</a:t>
            </a:r>
            <a:r>
              <a:rPr lang="zh-CN" altLang="zh-CN" sz="2800" b="1">
                <a:latin typeface="宋体" pitchFamily="2" charset="-122"/>
              </a:rPr>
              <a:t>下列语句中没有语病的一句是</a:t>
            </a:r>
            <a:r>
              <a:rPr lang="zh-CN" altLang="en-US" sz="2800" b="1">
                <a:latin typeface="宋体" pitchFamily="2" charset="-122"/>
              </a:rPr>
              <a:t>（</a:t>
            </a:r>
            <a:r>
              <a:rPr lang="zh-CN" altLang="zh-CN" sz="2800" b="1">
                <a:latin typeface="宋体" pitchFamily="2" charset="-122"/>
              </a:rPr>
              <a:t>　　</a:t>
            </a:r>
            <a:r>
              <a:rPr lang="zh-CN" altLang="en-US" sz="2800" b="1">
                <a:latin typeface="宋体" pitchFamily="2" charset="-122"/>
              </a:rPr>
              <a:t>）</a:t>
            </a:r>
            <a:endParaRPr lang="zh-CN" altLang="zh-CN" sz="2800" b="1">
              <a:latin typeface="宋体" pitchFamily="2" charset="-122"/>
            </a:endParaRPr>
          </a:p>
        </p:txBody>
      </p:sp>
      <p:sp>
        <p:nvSpPr>
          <p:cNvPr id="10" name="矩形 9"/>
          <p:cNvSpPr>
            <a:spLocks noChangeArrowheads="1"/>
          </p:cNvSpPr>
          <p:nvPr/>
        </p:nvSpPr>
        <p:spPr bwMode="auto">
          <a:xfrm>
            <a:off x="6143625" y="646113"/>
            <a:ext cx="444500" cy="523875"/>
          </a:xfrm>
          <a:prstGeom prst="rect">
            <a:avLst/>
          </a:prstGeom>
          <a:noFill/>
          <a:ln w="9525">
            <a:noFill/>
            <a:miter lim="800000"/>
            <a:headEnd/>
            <a:tailEnd/>
          </a:ln>
        </p:spPr>
        <p:txBody>
          <a:bodyPr wrap="none">
            <a:spAutoFit/>
          </a:bodyPr>
          <a:lstStyle/>
          <a:p>
            <a:pPr eaLnBrk="0" hangingPunct="0"/>
            <a:r>
              <a:rPr lang="en-US" altLang="zh-CN" sz="2800">
                <a:solidFill>
                  <a:srgbClr val="FF0000"/>
                </a:solidFill>
              </a:rPr>
              <a:t>C</a:t>
            </a:r>
            <a:endParaRPr lang="zh-CN" altLang="en-US">
              <a:solidFill>
                <a:srgbClr val="FF0000"/>
              </a:solidFill>
            </a:endParaRPr>
          </a:p>
        </p:txBody>
      </p:sp>
      <p:sp>
        <p:nvSpPr>
          <p:cNvPr id="40964" name="矩形 12"/>
          <p:cNvSpPr>
            <a:spLocks noChangeArrowheads="1"/>
          </p:cNvSpPr>
          <p:nvPr/>
        </p:nvSpPr>
        <p:spPr bwMode="auto">
          <a:xfrm>
            <a:off x="539750" y="1347788"/>
            <a:ext cx="8208963" cy="3292475"/>
          </a:xfrm>
          <a:prstGeom prst="rect">
            <a:avLst/>
          </a:prstGeom>
          <a:noFill/>
          <a:ln w="9525">
            <a:noFill/>
            <a:miter lim="800000"/>
            <a:headEnd/>
            <a:tailEnd/>
          </a:ln>
        </p:spPr>
        <p:txBody>
          <a:bodyPr>
            <a:spAutoFit/>
          </a:bodyPr>
          <a:lstStyle/>
          <a:p>
            <a:pPr eaLnBrk="0" hangingPunct="0"/>
            <a:r>
              <a:rPr lang="en-US" altLang="zh-CN" sz="2600" b="1">
                <a:latin typeface="楷体" pitchFamily="49" charset="-122"/>
                <a:ea typeface="楷体" pitchFamily="49" charset="-122"/>
              </a:rPr>
              <a:t>A.5</a:t>
            </a:r>
            <a:r>
              <a:rPr lang="zh-CN" altLang="zh-CN" sz="2600" b="1">
                <a:latin typeface="楷体" pitchFamily="49" charset="-122"/>
                <a:ea typeface="楷体" pitchFamily="49" charset="-122"/>
              </a:rPr>
              <a:t>月</a:t>
            </a:r>
            <a:r>
              <a:rPr lang="en-US" altLang="zh-CN" sz="2600" b="1">
                <a:latin typeface="楷体" pitchFamily="49" charset="-122"/>
                <a:ea typeface="楷体" pitchFamily="49" charset="-122"/>
              </a:rPr>
              <a:t>10</a:t>
            </a:r>
            <a:r>
              <a:rPr lang="zh-CN" altLang="zh-CN" sz="2600" b="1">
                <a:latin typeface="楷体" pitchFamily="49" charset="-122"/>
                <a:ea typeface="楷体" pitchFamily="49" charset="-122"/>
              </a:rPr>
              <a:t>日</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大约一百名左右的青年志愿者在橘子洲参加了绿色骑行活动。</a:t>
            </a:r>
          </a:p>
          <a:p>
            <a:pPr eaLnBrk="0" hangingPunct="0"/>
            <a:r>
              <a:rPr lang="en-US" altLang="zh-CN" sz="2600" b="1">
                <a:latin typeface="楷体" pitchFamily="49" charset="-122"/>
                <a:ea typeface="楷体" pitchFamily="49" charset="-122"/>
              </a:rPr>
              <a:t>B.</a:t>
            </a:r>
            <a:r>
              <a:rPr lang="zh-CN" altLang="zh-CN" sz="2600" b="1">
                <a:latin typeface="楷体" pitchFamily="49" charset="-122"/>
                <a:ea typeface="楷体" pitchFamily="49" charset="-122"/>
              </a:rPr>
              <a:t>在暑假的户外活动中</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同学们要注意安全</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防止不要发生意外事故。</a:t>
            </a:r>
          </a:p>
          <a:p>
            <a:pPr eaLnBrk="0" hangingPunct="0"/>
            <a:r>
              <a:rPr lang="en-US" altLang="zh-CN" sz="2600" b="1">
                <a:latin typeface="楷体" pitchFamily="49" charset="-122"/>
                <a:ea typeface="楷体" pitchFamily="49" charset="-122"/>
              </a:rPr>
              <a:t>C.</a:t>
            </a:r>
            <a:r>
              <a:rPr lang="zh-CN" altLang="zh-CN" sz="2600" b="1">
                <a:latin typeface="楷体" pitchFamily="49" charset="-122"/>
                <a:ea typeface="楷体" pitchFamily="49" charset="-122"/>
              </a:rPr>
              <a:t>密匝匝的细碎的绿叶</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数不清的半开的白花和饱涨的花骨朵</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都被雨水淋得湿透了。</a:t>
            </a:r>
          </a:p>
          <a:p>
            <a:pPr eaLnBrk="0" hangingPunct="0"/>
            <a:r>
              <a:rPr lang="en-US" altLang="zh-CN" sz="2600" b="1">
                <a:latin typeface="楷体" pitchFamily="49" charset="-122"/>
                <a:ea typeface="楷体" pitchFamily="49" charset="-122"/>
              </a:rPr>
              <a:t>D.</a:t>
            </a:r>
            <a:r>
              <a:rPr lang="zh-CN" altLang="zh-CN" sz="2600" b="1">
                <a:latin typeface="楷体" pitchFamily="49" charset="-122"/>
                <a:ea typeface="楷体" pitchFamily="49" charset="-122"/>
              </a:rPr>
              <a:t>将建设美丽乡村和打造文化景区相结合</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既能改善农村居住环境</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又能发扬文化旅游产业。</a:t>
            </a:r>
          </a:p>
        </p:txBody>
      </p:sp>
      <p:grpSp>
        <p:nvGrpSpPr>
          <p:cNvPr id="40965" name="组合 15"/>
          <p:cNvGrpSpPr>
            <a:grpSpLocks/>
          </p:cNvGrpSpPr>
          <p:nvPr/>
        </p:nvGrpSpPr>
        <p:grpSpPr bwMode="auto">
          <a:xfrm>
            <a:off x="34925" y="-20638"/>
            <a:ext cx="2008188" cy="523876"/>
            <a:chOff x="70" y="-63"/>
            <a:chExt cx="3161" cy="824"/>
          </a:xfrm>
        </p:grpSpPr>
        <p:sp>
          <p:nvSpPr>
            <p:cNvPr id="40966"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课堂检测</a:t>
              </a:r>
            </a:p>
          </p:txBody>
        </p:sp>
        <p:cxnSp>
          <p:nvCxnSpPr>
            <p:cNvPr id="1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5"/>
          <p:cNvSpPr txBox="1">
            <a:spLocks noChangeArrowheads="1"/>
          </p:cNvSpPr>
          <p:nvPr/>
        </p:nvSpPr>
        <p:spPr bwMode="auto">
          <a:xfrm>
            <a:off x="466725" y="966788"/>
            <a:ext cx="8426450" cy="4000500"/>
          </a:xfrm>
          <a:prstGeom prst="rect">
            <a:avLst/>
          </a:prstGeom>
          <a:noFill/>
          <a:ln w="9525">
            <a:noFill/>
            <a:miter lim="800000"/>
            <a:headEnd/>
            <a:tailEnd/>
          </a:ln>
        </p:spPr>
        <p:txBody>
          <a:bodyPr>
            <a:spAutoFit/>
          </a:bodyPr>
          <a:lstStyle/>
          <a:p>
            <a:pPr algn="ctr" eaLnBrk="0" hangingPunct="0"/>
            <a:r>
              <a:rPr lang="zh-CN" altLang="zh-CN" sz="2600">
                <a:latin typeface="黑体" pitchFamily="49" charset="-122"/>
                <a:ea typeface="黑体" pitchFamily="49" charset="-122"/>
              </a:rPr>
              <a:t>枯萎的蒲公英</a:t>
            </a:r>
          </a:p>
          <a:p>
            <a:pPr algn="ctr" eaLnBrk="0" hangingPunct="0"/>
            <a:r>
              <a:rPr lang="zh-CN" altLang="zh-CN" sz="2000" b="1">
                <a:latin typeface="宋体" pitchFamily="2" charset="-122"/>
              </a:rPr>
              <a:t>叶　子</a:t>
            </a:r>
          </a:p>
          <a:p>
            <a:pPr eaLnBrk="0" hangingPunct="0"/>
            <a:r>
              <a:rPr lang="en-US" altLang="zh-CN" sz="2600" b="1">
                <a:latin typeface="楷体" pitchFamily="49" charset="-122"/>
                <a:ea typeface="楷体" pitchFamily="49" charset="-122"/>
              </a:rPr>
              <a:t>    ①</a:t>
            </a:r>
            <a:r>
              <a:rPr lang="zh-CN" altLang="zh-CN" sz="2600" b="1">
                <a:latin typeface="楷体" pitchFamily="49" charset="-122"/>
                <a:ea typeface="楷体" pitchFamily="49" charset="-122"/>
              </a:rPr>
              <a:t>冬日的午后</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阳光虽也明亮</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但触一触还是有着沁骨的凉。冬以它的冷漠</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裹挟尽百花的艳影</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留一地斑驳的枯黄。我不由得竖起大衣的领子。蓦地</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一株蒲公英出现在我的视野里。 </a:t>
            </a:r>
          </a:p>
          <a:p>
            <a:pPr eaLnBrk="0" hangingPunct="0"/>
            <a:r>
              <a:rPr lang="en-US" altLang="zh-CN" sz="2600" b="1">
                <a:latin typeface="楷体" pitchFamily="49" charset="-122"/>
                <a:ea typeface="楷体" pitchFamily="49" charset="-122"/>
              </a:rPr>
              <a:t>    ②</a:t>
            </a:r>
            <a:r>
              <a:rPr lang="zh-CN" altLang="zh-CN" sz="2600" b="1">
                <a:latin typeface="楷体" pitchFamily="49" charset="-122"/>
                <a:ea typeface="楷体" pitchFamily="49" charset="-122"/>
              </a:rPr>
              <a:t>那是一株怎样的蒲公英</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叶子的边缘已露出萎黄的老态</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但还是透着铁一般的绿。</a:t>
            </a:r>
            <a:r>
              <a:rPr lang="zh-CN" altLang="zh-CN" sz="2600" b="1" u="sng">
                <a:latin typeface="楷体" pitchFamily="49" charset="-122"/>
                <a:ea typeface="楷体" pitchFamily="49" charset="-122"/>
              </a:rPr>
              <a:t>叶子们努力地贴向地面</a:t>
            </a:r>
            <a:r>
              <a:rPr lang="zh-CN" altLang="en-US" sz="2600" b="1" u="sng">
                <a:latin typeface="楷体" pitchFamily="49" charset="-122"/>
                <a:ea typeface="楷体" pitchFamily="49" charset="-122"/>
              </a:rPr>
              <a:t>，</a:t>
            </a:r>
            <a:r>
              <a:rPr lang="zh-CN" altLang="zh-CN" sz="2600" b="1" u="sng">
                <a:latin typeface="楷体" pitchFamily="49" charset="-122"/>
                <a:ea typeface="楷体" pitchFamily="49" charset="-122"/>
              </a:rPr>
              <a:t>那是一种力量爆发前</a:t>
            </a:r>
            <a:r>
              <a:rPr lang="zh-CN" altLang="en-US" sz="2600" b="1" u="sng">
                <a:latin typeface="楷体" pitchFamily="49" charset="-122"/>
                <a:ea typeface="楷体" pitchFamily="49" charset="-122"/>
              </a:rPr>
              <a:t>，</a:t>
            </a:r>
            <a:r>
              <a:rPr lang="zh-CN" altLang="zh-CN" sz="2600" b="1" u="sng">
                <a:latin typeface="楷体" pitchFamily="49" charset="-122"/>
                <a:ea typeface="楷体" pitchFamily="49" charset="-122"/>
              </a:rPr>
              <a:t>手脚触地的姿势</a:t>
            </a:r>
            <a:r>
              <a:rPr lang="zh-CN" altLang="zh-CN" sz="2600" b="1">
                <a:latin typeface="楷体" pitchFamily="49" charset="-122"/>
                <a:ea typeface="楷体" pitchFamily="49" charset="-122"/>
              </a:rPr>
              <a:t>。也是呢</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霜一次又一次地从天而降</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树叶渐渐飞去</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草茎慢慢</a:t>
            </a:r>
            <a:r>
              <a:rPr lang="zh-CN" altLang="en-US" sz="2600" b="1">
                <a:latin typeface="楷体" pitchFamily="49" charset="-122"/>
                <a:ea typeface="楷体" pitchFamily="49" charset="-122"/>
              </a:rPr>
              <a:t>垂</a:t>
            </a:r>
            <a:endParaRPr lang="zh-CN" altLang="en-US" sz="2600" b="1">
              <a:solidFill>
                <a:srgbClr val="000000"/>
              </a:solidFill>
              <a:latin typeface="楷体" pitchFamily="49" charset="-122"/>
              <a:ea typeface="楷体" pitchFamily="49" charset="-122"/>
            </a:endParaRPr>
          </a:p>
        </p:txBody>
      </p:sp>
      <p:grpSp>
        <p:nvGrpSpPr>
          <p:cNvPr id="41987" name="组合 1"/>
          <p:cNvGrpSpPr>
            <a:grpSpLocks/>
          </p:cNvGrpSpPr>
          <p:nvPr/>
        </p:nvGrpSpPr>
        <p:grpSpPr bwMode="auto">
          <a:xfrm>
            <a:off x="3700463" y="401638"/>
            <a:ext cx="1743075" cy="642937"/>
            <a:chOff x="3333750" y="555625"/>
            <a:chExt cx="1743075" cy="643766"/>
          </a:xfrm>
        </p:grpSpPr>
        <p:sp>
          <p:nvSpPr>
            <p:cNvPr id="14" name="圆角矩形 13"/>
            <p:cNvSpPr/>
            <p:nvPr/>
          </p:nvSpPr>
          <p:spPr>
            <a:xfrm rot="555800">
              <a:off x="4602162" y="673251"/>
              <a:ext cx="442913" cy="41964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solidFill>
                  <a:prstClr val="black"/>
                </a:solidFill>
              </a:endParaRPr>
            </a:p>
          </p:txBody>
        </p:sp>
        <p:sp>
          <p:nvSpPr>
            <p:cNvPr id="15" name="圆角矩形 14"/>
            <p:cNvSpPr/>
            <p:nvPr/>
          </p:nvSpPr>
          <p:spPr>
            <a:xfrm rot="20470821">
              <a:off x="4197350" y="679610"/>
              <a:ext cx="442912" cy="421229"/>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solidFill>
                  <a:prstClr val="black"/>
                </a:solidFill>
              </a:endParaRPr>
            </a:p>
          </p:txBody>
        </p:sp>
        <p:sp>
          <p:nvSpPr>
            <p:cNvPr id="16" name="圆角矩形 15"/>
            <p:cNvSpPr/>
            <p:nvPr/>
          </p:nvSpPr>
          <p:spPr>
            <a:xfrm rot="319204">
              <a:off x="3778250" y="679610"/>
              <a:ext cx="441325" cy="421229"/>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solidFill>
                  <a:prstClr val="black"/>
                </a:solidFill>
              </a:endParaRPr>
            </a:p>
          </p:txBody>
        </p:sp>
        <p:sp>
          <p:nvSpPr>
            <p:cNvPr id="17" name="圆角矩形 16"/>
            <p:cNvSpPr/>
            <p:nvPr/>
          </p:nvSpPr>
          <p:spPr>
            <a:xfrm rot="21148334">
              <a:off x="3368675" y="687557"/>
              <a:ext cx="441325" cy="421230"/>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solidFill>
                  <a:prstClr val="black"/>
                </a:solidFill>
              </a:endParaRPr>
            </a:p>
          </p:txBody>
        </p:sp>
        <p:sp>
          <p:nvSpPr>
            <p:cNvPr id="41996" name="矩形 1"/>
            <p:cNvSpPr>
              <a:spLocks noChangeArrowheads="1"/>
            </p:cNvSpPr>
            <p:nvPr/>
          </p:nvSpPr>
          <p:spPr bwMode="auto">
            <a:xfrm>
              <a:off x="3333750" y="555625"/>
              <a:ext cx="1743075" cy="643766"/>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rgbClr val="FFFFFF"/>
                  </a:solidFill>
                  <a:latin typeface="楷体" pitchFamily="49" charset="-122"/>
                  <a:ea typeface="楷体" pitchFamily="49" charset="-122"/>
                </a:rPr>
                <a:t>拓展阅读</a:t>
              </a:r>
            </a:p>
          </p:txBody>
        </p:sp>
      </p:grpSp>
      <p:grpSp>
        <p:nvGrpSpPr>
          <p:cNvPr id="41988" name="组合 12"/>
          <p:cNvGrpSpPr>
            <a:grpSpLocks/>
          </p:cNvGrpSpPr>
          <p:nvPr/>
        </p:nvGrpSpPr>
        <p:grpSpPr bwMode="auto">
          <a:xfrm>
            <a:off x="34925" y="-20638"/>
            <a:ext cx="2008188" cy="523876"/>
            <a:chOff x="70" y="-63"/>
            <a:chExt cx="3161" cy="824"/>
          </a:xfrm>
        </p:grpSpPr>
        <p:sp>
          <p:nvSpPr>
            <p:cNvPr id="41989"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拓展探究</a:t>
              </a:r>
            </a:p>
          </p:txBody>
        </p:sp>
        <p:cxnSp>
          <p:nvCxnSpPr>
            <p:cNvPr id="2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7"/>
          <p:cNvSpPr>
            <a:spLocks noChangeArrowheads="1"/>
          </p:cNvSpPr>
          <p:nvPr/>
        </p:nvSpPr>
        <p:spPr bwMode="auto">
          <a:xfrm>
            <a:off x="395288" y="1419225"/>
            <a:ext cx="6264275" cy="2678113"/>
          </a:xfrm>
          <a:prstGeom prst="rect">
            <a:avLst/>
          </a:prstGeom>
          <a:noFill/>
          <a:ln w="9525">
            <a:noFill/>
            <a:miter lim="800000"/>
            <a:headEnd/>
            <a:tailEnd/>
          </a:ln>
        </p:spPr>
        <p:txBody>
          <a:bodyPr anchor="ctr">
            <a:spAutoFit/>
          </a:bodyPr>
          <a:lstStyle/>
          <a:p>
            <a:pPr eaLnBrk="0" hangingPunct="0"/>
            <a:r>
              <a:rPr lang="zh-CN" altLang="zh-CN" sz="2800" b="1">
                <a:solidFill>
                  <a:srgbClr val="FF0000"/>
                </a:solidFill>
                <a:latin typeface="楷体" pitchFamily="49" charset="-122"/>
                <a:ea typeface="楷体" pitchFamily="49" charset="-122"/>
              </a:rPr>
              <a:t>汪曾祺</a:t>
            </a: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1920</a:t>
            </a:r>
            <a:r>
              <a:rPr lang="zh-CN" altLang="zh-CN" sz="2800" b="1">
                <a:latin typeface="楷体" pitchFamily="49" charset="-122"/>
                <a:ea typeface="楷体" pitchFamily="49" charset="-122"/>
              </a:rPr>
              <a:t>—</a:t>
            </a:r>
            <a:r>
              <a:rPr lang="en-US" altLang="zh-CN" sz="2800" b="1">
                <a:latin typeface="楷体" pitchFamily="49" charset="-122"/>
                <a:ea typeface="楷体" pitchFamily="49" charset="-122"/>
              </a:rPr>
              <a:t>1997</a:t>
            </a: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作家。江苏高邮人。代表作有小说《受戒》《大淖纪事》等</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小说集《邂逅集》《汪曾祺短篇小说选》《晚饭花集》</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散文集《蒲桥集》</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文论集《晚翠文谈》等。有</a:t>
            </a:r>
            <a:endParaRPr lang="en-US" altLang="zh-CN" sz="2800" b="1">
              <a:latin typeface="楷体" pitchFamily="49" charset="-122"/>
              <a:ea typeface="楷体" pitchFamily="49" charset="-122"/>
            </a:endParaRPr>
          </a:p>
          <a:p>
            <a:pPr eaLnBrk="0" hangingPunct="0"/>
            <a:r>
              <a:rPr lang="zh-CN" altLang="zh-CN" sz="2800" b="1">
                <a:latin typeface="楷体" pitchFamily="49" charset="-122"/>
                <a:ea typeface="楷体" pitchFamily="49" charset="-122"/>
              </a:rPr>
              <a:t>《汪曾祺全集》行世。</a:t>
            </a:r>
          </a:p>
        </p:txBody>
      </p:sp>
      <p:grpSp>
        <p:nvGrpSpPr>
          <p:cNvPr id="6147" name="组合 8"/>
          <p:cNvGrpSpPr>
            <a:grpSpLocks/>
          </p:cNvGrpSpPr>
          <p:nvPr/>
        </p:nvGrpSpPr>
        <p:grpSpPr bwMode="auto">
          <a:xfrm>
            <a:off x="1588" y="31750"/>
            <a:ext cx="2006600" cy="523875"/>
            <a:chOff x="70" y="-63"/>
            <a:chExt cx="3161" cy="824"/>
          </a:xfrm>
        </p:grpSpPr>
        <p:sp>
          <p:nvSpPr>
            <p:cNvPr id="615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知识备查</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6148" name="组合 1"/>
          <p:cNvGrpSpPr>
            <a:grpSpLocks/>
          </p:cNvGrpSpPr>
          <p:nvPr/>
        </p:nvGrpSpPr>
        <p:grpSpPr bwMode="auto">
          <a:xfrm>
            <a:off x="3708400" y="420688"/>
            <a:ext cx="1743075" cy="566737"/>
            <a:chOff x="3406775" y="598488"/>
            <a:chExt cx="1743075" cy="566737"/>
          </a:xfrm>
        </p:grpSpPr>
        <p:sp>
          <p:nvSpPr>
            <p:cNvPr id="16" name="圆角矩形 15"/>
            <p:cNvSpPr/>
            <p:nvPr/>
          </p:nvSpPr>
          <p:spPr>
            <a:xfrm rot="555800">
              <a:off x="4675188"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20470821">
              <a:off x="4270375"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9" name="圆角矩形 18"/>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6154" name="矩形 1"/>
            <p:cNvSpPr>
              <a:spLocks noChangeArrowheads="1"/>
            </p:cNvSpPr>
            <p:nvPr/>
          </p:nvSpPr>
          <p:spPr bwMode="auto">
            <a:xfrm>
              <a:off x="3406775" y="598488"/>
              <a:ext cx="1743075" cy="566737"/>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作者简介</a:t>
              </a:r>
            </a:p>
          </p:txBody>
        </p:sp>
      </p:grpSp>
      <p:pic>
        <p:nvPicPr>
          <p:cNvPr id="6149" name="汪曾祺.jpg" descr="id:2147506902;FounderCES"/>
          <p:cNvPicPr>
            <a:picLocks noChangeAspect="1" noChangeArrowheads="1"/>
          </p:cNvPicPr>
          <p:nvPr/>
        </p:nvPicPr>
        <p:blipFill>
          <a:blip r:embed="rId3" cstate="print"/>
          <a:srcRect/>
          <a:stretch>
            <a:fillRect/>
          </a:stretch>
        </p:blipFill>
        <p:spPr bwMode="auto">
          <a:xfrm>
            <a:off x="7019925" y="1419225"/>
            <a:ext cx="1717675" cy="26781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矩形 1"/>
          <p:cNvSpPr>
            <a:spLocks noChangeArrowheads="1"/>
          </p:cNvSpPr>
          <p:nvPr/>
        </p:nvSpPr>
        <p:spPr bwMode="auto">
          <a:xfrm>
            <a:off x="323850" y="695325"/>
            <a:ext cx="8496300" cy="4094163"/>
          </a:xfrm>
          <a:prstGeom prst="rect">
            <a:avLst/>
          </a:prstGeom>
          <a:noFill/>
          <a:ln w="9525">
            <a:noFill/>
            <a:miter lim="800000"/>
            <a:headEnd/>
            <a:tailEnd/>
          </a:ln>
        </p:spPr>
        <p:txBody>
          <a:bodyPr>
            <a:spAutoFit/>
          </a:bodyPr>
          <a:lstStyle/>
          <a:p>
            <a:pPr eaLnBrk="0" hangingPunct="0"/>
            <a:r>
              <a:rPr lang="zh-CN" altLang="en-US" sz="2600" b="1" dirty="0">
                <a:latin typeface="楷体" pitchFamily="49" charset="-122"/>
                <a:ea typeface="楷体" pitchFamily="49" charset="-122"/>
              </a:rPr>
              <a:t>下头来。生命的“红灯”，已经在不远处，正一点点逼近自己，那就用尽全部的力，贴向地面，贴向地面</a:t>
            </a:r>
            <a:r>
              <a:rPr lang="en-US" altLang="zh-CN" sz="2600" b="1" dirty="0">
                <a:latin typeface="楷体" pitchFamily="49" charset="-122"/>
                <a:ea typeface="楷体" pitchFamily="49" charset="-122"/>
              </a:rPr>
              <a:t>……</a:t>
            </a:r>
            <a:r>
              <a:rPr lang="zh-CN" altLang="en-US" sz="2600" b="1" dirty="0">
                <a:latin typeface="楷体" pitchFamily="49" charset="-122"/>
                <a:ea typeface="楷体" pitchFamily="49" charset="-122"/>
              </a:rPr>
              <a:t>这就是蒲公英最聪明最刚强也最负责任的举动。它们明白，要想延续久远，就不能把头昂得太高，这样才能把最沉实的爱，尽可能多地传递给儿女。 </a:t>
            </a:r>
          </a:p>
          <a:p>
            <a:pPr eaLnBrk="0" hangingPunct="0"/>
            <a:r>
              <a:rPr lang="zh-CN" altLang="en-US" sz="2600" b="1" dirty="0">
                <a:latin typeface="楷体" pitchFamily="49" charset="-122"/>
                <a:ea typeface="楷体" pitchFamily="49" charset="-122"/>
              </a:rPr>
              <a:t>     </a:t>
            </a:r>
            <a:r>
              <a:rPr lang="zh-CN" altLang="en-US" sz="2600" b="1" dirty="0" smtClean="0">
                <a:latin typeface="楷体" pitchFamily="49" charset="-122"/>
                <a:ea typeface="楷体" pitchFamily="49" charset="-122"/>
              </a:rPr>
              <a:t> </a:t>
            </a:r>
            <a:r>
              <a:rPr lang="en-US" altLang="zh-CN" sz="2600" b="1" dirty="0" smtClean="0">
                <a:latin typeface="楷体" pitchFamily="49" charset="-122"/>
                <a:ea typeface="楷体" pitchFamily="49" charset="-122"/>
              </a:rPr>
              <a:t>③</a:t>
            </a:r>
            <a:r>
              <a:rPr lang="zh-CN" altLang="zh-CN" sz="2600" b="1" dirty="0">
                <a:latin typeface="楷体" pitchFamily="49" charset="-122"/>
                <a:ea typeface="楷体" pitchFamily="49" charset="-122"/>
              </a:rPr>
              <a:t>我的心不由得疼了一下</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这像极了我的母亲。 </a:t>
            </a:r>
          </a:p>
          <a:p>
            <a:pPr eaLnBrk="0" hangingPunct="0"/>
            <a:r>
              <a:rPr lang="en-US" altLang="zh-CN" sz="2600" b="1" dirty="0">
                <a:latin typeface="楷体" pitchFamily="49" charset="-122"/>
                <a:ea typeface="楷体" pitchFamily="49" charset="-122"/>
              </a:rPr>
              <a:t>   </a:t>
            </a:r>
            <a:r>
              <a:rPr lang="en-US" altLang="zh-CN" sz="2600" b="1" dirty="0" smtClean="0">
                <a:latin typeface="楷体" pitchFamily="49" charset="-122"/>
                <a:ea typeface="楷体" pitchFamily="49" charset="-122"/>
              </a:rPr>
              <a:t> ④</a:t>
            </a:r>
            <a:r>
              <a:rPr lang="zh-CN" altLang="zh-CN" sz="2600" b="1" dirty="0">
                <a:latin typeface="楷体" pitchFamily="49" charset="-122"/>
                <a:ea typeface="楷体" pitchFamily="49" charset="-122"/>
              </a:rPr>
              <a:t>去年的这个时节</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冬阳阻不住东奔西跑的北风</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正如我阻不住我八十岁老母的脚。她在楼下</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为我寻挖着蒲公英。“经霜的婆婆丁</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蒲公英的俗号</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能消炎败火</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你这嗓子</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应该吃点。” </a:t>
            </a:r>
          </a:p>
        </p:txBody>
      </p:sp>
      <p:grpSp>
        <p:nvGrpSpPr>
          <p:cNvPr id="43011" name="组合 12"/>
          <p:cNvGrpSpPr>
            <a:grpSpLocks/>
          </p:cNvGrpSpPr>
          <p:nvPr/>
        </p:nvGrpSpPr>
        <p:grpSpPr bwMode="auto">
          <a:xfrm>
            <a:off x="34925" y="-20638"/>
            <a:ext cx="2008188" cy="523876"/>
            <a:chOff x="70" y="-63"/>
            <a:chExt cx="3161" cy="824"/>
          </a:xfrm>
        </p:grpSpPr>
        <p:sp>
          <p:nvSpPr>
            <p:cNvPr id="43012"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拓展探究</a:t>
              </a:r>
            </a:p>
          </p:txBody>
        </p:sp>
        <p:cxnSp>
          <p:nvCxnSpPr>
            <p:cNvPr id="1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矩形 1"/>
          <p:cNvSpPr>
            <a:spLocks noChangeArrowheads="1"/>
          </p:cNvSpPr>
          <p:nvPr/>
        </p:nvSpPr>
        <p:spPr bwMode="auto">
          <a:xfrm>
            <a:off x="468313" y="527050"/>
            <a:ext cx="8280400" cy="4492625"/>
          </a:xfrm>
          <a:prstGeom prst="rect">
            <a:avLst/>
          </a:prstGeom>
          <a:noFill/>
          <a:ln w="9525">
            <a:noFill/>
            <a:miter lim="800000"/>
            <a:headEnd/>
            <a:tailEnd/>
          </a:ln>
        </p:spPr>
        <p:txBody>
          <a:bodyPr>
            <a:spAutoFit/>
          </a:bodyPr>
          <a:lstStyle/>
          <a:p>
            <a:r>
              <a:rPr lang="en-US" altLang="zh-CN" sz="2600" b="1">
                <a:solidFill>
                  <a:srgbClr val="000000"/>
                </a:solidFill>
                <a:latin typeface="楷体" pitchFamily="49" charset="-122"/>
                <a:ea typeface="楷体" pitchFamily="49" charset="-122"/>
              </a:rPr>
              <a:t>    ⑤</a:t>
            </a:r>
            <a:r>
              <a:rPr lang="zh-CN" altLang="zh-CN" sz="2600" b="1">
                <a:solidFill>
                  <a:srgbClr val="000000"/>
                </a:solidFill>
                <a:latin typeface="楷体" pitchFamily="49" charset="-122"/>
                <a:ea typeface="楷体" pitchFamily="49" charset="-122"/>
              </a:rPr>
              <a:t>她半弓着腰</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在衰草连片的枯黄里</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神情专注地寻找那一小簇一小簇的绿。她时不时地弓腰</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用那曾经丰腴饱满而至今肉皮松弛的手</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极其小心地翻捡着枯黄的草</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似乎蒲公英长着脚</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一不小心</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受了惊吓</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就会跑掉了似的。母亲的脚步</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已失去了早年的利落</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有些蹒跚。那是一双怎样的脚啊</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为了让孩子们正常地进入学校</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她携夫带子</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脚板直探向千里外陌生的异乡</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为了一家老小能吃上饭</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她不分白天和夜晚</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不惧严寒和冰霜</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用那细小的绣花针</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绣出蟒袍上那呼之欲出的龙的模样</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再用一双脚板</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驱北风</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走冰路</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登火车</a:t>
            </a:r>
            <a:r>
              <a:rPr lang="zh-CN" altLang="en-US" sz="2600" b="1">
                <a:solidFill>
                  <a:srgbClr val="000000"/>
                </a:solidFill>
                <a:latin typeface="楷体" pitchFamily="49" charset="-122"/>
                <a:ea typeface="楷体" pitchFamily="49" charset="-122"/>
              </a:rPr>
              <a:t>，</a:t>
            </a:r>
            <a:r>
              <a:rPr lang="zh-CN" altLang="zh-CN" sz="2600" b="1">
                <a:solidFill>
                  <a:srgbClr val="000000"/>
                </a:solidFill>
                <a:latin typeface="楷体" pitchFamily="49" charset="-122"/>
                <a:ea typeface="楷体" pitchFamily="49" charset="-122"/>
              </a:rPr>
              <a:t>为一家换回不很丰裕的口粮。</a:t>
            </a:r>
          </a:p>
        </p:txBody>
      </p:sp>
      <p:grpSp>
        <p:nvGrpSpPr>
          <p:cNvPr id="44035" name="组合 12"/>
          <p:cNvGrpSpPr>
            <a:grpSpLocks/>
          </p:cNvGrpSpPr>
          <p:nvPr/>
        </p:nvGrpSpPr>
        <p:grpSpPr bwMode="auto">
          <a:xfrm>
            <a:off x="34925" y="-20638"/>
            <a:ext cx="2008188" cy="523876"/>
            <a:chOff x="70" y="-63"/>
            <a:chExt cx="3161" cy="824"/>
          </a:xfrm>
        </p:grpSpPr>
        <p:sp>
          <p:nvSpPr>
            <p:cNvPr id="44036"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矩形 1"/>
          <p:cNvSpPr>
            <a:spLocks noChangeArrowheads="1"/>
          </p:cNvSpPr>
          <p:nvPr/>
        </p:nvSpPr>
        <p:spPr bwMode="auto">
          <a:xfrm>
            <a:off x="323850" y="574675"/>
            <a:ext cx="8496300" cy="4094163"/>
          </a:xfrm>
          <a:prstGeom prst="rect">
            <a:avLst/>
          </a:prstGeom>
          <a:noFill/>
          <a:ln w="9525">
            <a:noFill/>
            <a:miter lim="800000"/>
            <a:headEnd/>
            <a:tailEnd/>
          </a:ln>
        </p:spPr>
        <p:txBody>
          <a:bodyPr>
            <a:spAutoFit/>
          </a:bodyPr>
          <a:lstStyle/>
          <a:p>
            <a:pPr eaLnBrk="0" hangingPunct="0"/>
            <a:r>
              <a:rPr lang="en-US" altLang="zh-CN" sz="2600" b="1">
                <a:latin typeface="楷体" pitchFamily="49" charset="-122"/>
                <a:ea typeface="楷体" pitchFamily="49" charset="-122"/>
              </a:rPr>
              <a:t>    ⑥</a:t>
            </a:r>
            <a:r>
              <a:rPr lang="zh-CN" altLang="zh-CN" sz="2600" b="1" u="sng">
                <a:latin typeface="楷体" pitchFamily="49" charset="-122"/>
                <a:ea typeface="楷体" pitchFamily="49" charset="-122"/>
              </a:rPr>
              <a:t>风</a:t>
            </a:r>
            <a:r>
              <a:rPr lang="zh-CN" altLang="en-US" sz="2600" b="1" u="sng">
                <a:latin typeface="楷体" pitchFamily="49" charset="-122"/>
                <a:ea typeface="楷体" pitchFamily="49" charset="-122"/>
              </a:rPr>
              <a:t>，</a:t>
            </a:r>
            <a:r>
              <a:rPr lang="zh-CN" altLang="zh-CN" sz="2600" b="1" u="sng">
                <a:latin typeface="楷体" pitchFamily="49" charset="-122"/>
                <a:ea typeface="楷体" pitchFamily="49" charset="-122"/>
              </a:rPr>
              <a:t>不时掀起母亲的白发</a:t>
            </a:r>
            <a:r>
              <a:rPr lang="zh-CN" altLang="en-US" sz="2600" b="1" u="sng">
                <a:latin typeface="楷体" pitchFamily="49" charset="-122"/>
                <a:ea typeface="楷体" pitchFamily="49" charset="-122"/>
              </a:rPr>
              <a:t>，</a:t>
            </a:r>
            <a:r>
              <a:rPr lang="zh-CN" altLang="zh-CN" sz="2600" b="1" u="sng">
                <a:latin typeface="楷体" pitchFamily="49" charset="-122"/>
                <a:ea typeface="楷体" pitchFamily="49" charset="-122"/>
              </a:rPr>
              <a:t>就像掀动一团绒绒的、洁白的蒲公英的种子</a:t>
            </a:r>
            <a:r>
              <a:rPr lang="zh-CN" altLang="zh-CN" sz="2600" b="1">
                <a:latin typeface="楷体" pitchFamily="49" charset="-122"/>
                <a:ea typeface="楷体" pitchFamily="49" charset="-122"/>
              </a:rPr>
              <a:t>。它是想探寻那丝丝缕缕里</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藏着多少生活的艰辛</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那就去问问太阳和月亮</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几十年晨昏的默默相伴</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它们如何把一个面如花、发如墨的纤纤女子</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伴成了眼已花、头覆雪的颤颤老妪</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探询那长长短短里</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浸着多少爱意的疲累</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那就去问问星辰</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千千万万次的斗转星移</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如何刻录下一个个儿女渐渐长大的足迹</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还有母亲的血泪和汗滴。</a:t>
            </a:r>
            <a:endParaRPr lang="en-US" altLang="zh-CN" sz="2600" b="1">
              <a:latin typeface="楷体" pitchFamily="49" charset="-122"/>
              <a:ea typeface="楷体" pitchFamily="49" charset="-122"/>
            </a:endParaRPr>
          </a:p>
          <a:p>
            <a:pPr eaLnBrk="0" hangingPunct="0"/>
            <a:r>
              <a:rPr lang="en-US" altLang="zh-CN" sz="2600" b="1">
                <a:latin typeface="楷体" pitchFamily="49" charset="-122"/>
                <a:ea typeface="楷体" pitchFamily="49" charset="-122"/>
              </a:rPr>
              <a:t>    </a:t>
            </a:r>
            <a:r>
              <a:rPr lang="zh-CN" altLang="en-US" sz="2600" b="1">
                <a:latin typeface="楷体" pitchFamily="49" charset="-122"/>
                <a:ea typeface="楷体" pitchFamily="49" charset="-122"/>
              </a:rPr>
              <a:t>⑦渐次地，她的儿女乘着她那用善良、勤苦织成的爱的伞，找到自己生根发芽的一片片土地。她的脚，不怎么</a:t>
            </a:r>
            <a:endParaRPr lang="zh-CN" altLang="zh-CN" sz="2600" b="1">
              <a:latin typeface="楷体" pitchFamily="49" charset="-122"/>
              <a:ea typeface="楷体" pitchFamily="49" charset="-122"/>
            </a:endParaRPr>
          </a:p>
        </p:txBody>
      </p:sp>
      <p:grpSp>
        <p:nvGrpSpPr>
          <p:cNvPr id="45059" name="组合 12"/>
          <p:cNvGrpSpPr>
            <a:grpSpLocks/>
          </p:cNvGrpSpPr>
          <p:nvPr/>
        </p:nvGrpSpPr>
        <p:grpSpPr bwMode="auto">
          <a:xfrm>
            <a:off x="34925" y="-20638"/>
            <a:ext cx="2008188" cy="523876"/>
            <a:chOff x="70" y="-63"/>
            <a:chExt cx="3161" cy="824"/>
          </a:xfrm>
        </p:grpSpPr>
        <p:sp>
          <p:nvSpPr>
            <p:cNvPr id="45060"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拓展探究</a:t>
              </a: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1"/>
          <p:cNvSpPr>
            <a:spLocks noChangeArrowheads="1"/>
          </p:cNvSpPr>
          <p:nvPr/>
        </p:nvSpPr>
        <p:spPr bwMode="auto">
          <a:xfrm>
            <a:off x="323850" y="627063"/>
            <a:ext cx="8640763" cy="4094162"/>
          </a:xfrm>
          <a:prstGeom prst="rect">
            <a:avLst/>
          </a:prstGeom>
          <a:noFill/>
          <a:ln w="9525">
            <a:noFill/>
            <a:miter lim="800000"/>
            <a:headEnd/>
            <a:tailEnd/>
          </a:ln>
        </p:spPr>
        <p:txBody>
          <a:bodyPr>
            <a:spAutoFit/>
          </a:bodyPr>
          <a:lstStyle/>
          <a:p>
            <a:pPr eaLnBrk="0" hangingPunct="0"/>
            <a:r>
              <a:rPr lang="zh-CN" altLang="en-US" sz="2600" b="1">
                <a:latin typeface="楷体" pitchFamily="49" charset="-122"/>
                <a:ea typeface="楷体" pitchFamily="49" charset="-122"/>
              </a:rPr>
              <a:t>好用了</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移动缓慢，脚步蹒跚，但她的心，还是不断地牵挂，就像那天，风在楼下，母亲在楼下。 </a:t>
            </a:r>
          </a:p>
          <a:p>
            <a:pPr eaLnBrk="0" hangingPunct="0"/>
            <a:r>
              <a:rPr lang="en-US" altLang="zh-CN" sz="2600" b="1">
                <a:latin typeface="楷体" pitchFamily="49" charset="-122"/>
                <a:ea typeface="楷体" pitchFamily="49" charset="-122"/>
              </a:rPr>
              <a:t>    ⑧</a:t>
            </a:r>
            <a:r>
              <a:rPr lang="zh-CN" altLang="zh-CN" sz="2600" b="1">
                <a:latin typeface="楷体" pitchFamily="49" charset="-122"/>
                <a:ea typeface="楷体" pitchFamily="49" charset="-122"/>
              </a:rPr>
              <a:t>如今</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母亲已去</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留一株蒲公英在这冬日里与我面对。我伏下身</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看着那泛黄的叶片</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眼里情不自禁地盈满了泪。我伸出手指</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沿着叶脉轻抚</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与它对话。你知道你碰到了我心底最柔软的角落</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它在疼吗</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在我疼惜的泪光里</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我看到你透着如铁的刚强与坚毅</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打着爱的“旗</a:t>
            </a:r>
            <a:endParaRPr lang="en-US" altLang="zh-CN" sz="2600" b="1">
              <a:latin typeface="楷体" pitchFamily="49" charset="-122"/>
              <a:ea typeface="楷体" pitchFamily="49" charset="-122"/>
            </a:endParaRPr>
          </a:p>
          <a:p>
            <a:pPr eaLnBrk="0" hangingPunct="0"/>
            <a:r>
              <a:rPr lang="zh-CN" altLang="zh-CN" sz="2600" b="1">
                <a:latin typeface="楷体" pitchFamily="49" charset="-122"/>
                <a:ea typeface="楷体" pitchFamily="49" charset="-122"/>
              </a:rPr>
              <a:t>语”</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温暖着我层层叠叠的孤寂。</a:t>
            </a:r>
          </a:p>
          <a:p>
            <a:pPr eaLnBrk="0" hangingPunct="0"/>
            <a:r>
              <a:rPr lang="en-US" altLang="zh-CN" sz="2600" b="1">
                <a:latin typeface="楷体" pitchFamily="49" charset="-122"/>
                <a:ea typeface="楷体" pitchFamily="49" charset="-122"/>
              </a:rPr>
              <a:t>    ⑨</a:t>
            </a:r>
            <a:r>
              <a:rPr lang="zh-CN" altLang="zh-CN" sz="2600" b="1">
                <a:latin typeface="楷体" pitchFamily="49" charset="-122"/>
                <a:ea typeface="楷体" pitchFamily="49" charset="-122"/>
              </a:rPr>
              <a:t>一阵风吹过</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蒲公英的叶子触碰着我的手指</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散着阳光融融的暖意</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如轻柔的爱抚</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久久不去。</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有删改</a:t>
            </a:r>
            <a:r>
              <a:rPr lang="zh-CN" altLang="en-US" sz="2600" b="1">
                <a:latin typeface="楷体" pitchFamily="49" charset="-122"/>
                <a:ea typeface="楷体" pitchFamily="49" charset="-122"/>
              </a:rPr>
              <a:t>）</a:t>
            </a:r>
            <a:endParaRPr lang="zh-CN" altLang="zh-CN" sz="2600" b="1">
              <a:latin typeface="楷体" pitchFamily="49" charset="-122"/>
              <a:ea typeface="楷体" pitchFamily="49" charset="-122"/>
            </a:endParaRPr>
          </a:p>
        </p:txBody>
      </p:sp>
      <p:grpSp>
        <p:nvGrpSpPr>
          <p:cNvPr id="46083" name="组合 12"/>
          <p:cNvGrpSpPr>
            <a:grpSpLocks/>
          </p:cNvGrpSpPr>
          <p:nvPr/>
        </p:nvGrpSpPr>
        <p:grpSpPr bwMode="auto">
          <a:xfrm>
            <a:off x="34925" y="-20638"/>
            <a:ext cx="2008188" cy="523876"/>
            <a:chOff x="70" y="-63"/>
            <a:chExt cx="3161" cy="824"/>
          </a:xfrm>
        </p:grpSpPr>
        <p:sp>
          <p:nvSpPr>
            <p:cNvPr id="46084"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拓展探究</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6"/>
          <p:cNvSpPr>
            <a:spLocks noChangeArrowheads="1"/>
          </p:cNvSpPr>
          <p:nvPr/>
        </p:nvSpPr>
        <p:spPr bwMode="auto">
          <a:xfrm>
            <a:off x="360363" y="619125"/>
            <a:ext cx="8423275" cy="3970338"/>
          </a:xfrm>
          <a:prstGeom prst="rect">
            <a:avLst/>
          </a:prstGeom>
          <a:noFill/>
          <a:ln w="9525">
            <a:noFill/>
            <a:miter lim="800000"/>
            <a:headEnd/>
            <a:tailEnd/>
          </a:ln>
        </p:spPr>
        <p:txBody>
          <a:bodyPr>
            <a:spAutoFit/>
          </a:bodyPr>
          <a:lstStyle/>
          <a:p>
            <a:pPr eaLnBrk="0" hangingPunct="0"/>
            <a:r>
              <a:rPr lang="en-US" altLang="zh-CN" sz="2800" b="1" dirty="0">
                <a:latin typeface="宋体" pitchFamily="2" charset="-122"/>
              </a:rPr>
              <a:t>1.</a:t>
            </a:r>
            <a:r>
              <a:rPr lang="zh-CN" altLang="zh-CN" sz="2800" b="1" dirty="0">
                <a:latin typeface="宋体" pitchFamily="2" charset="-122"/>
              </a:rPr>
              <a:t>文章第</a:t>
            </a:r>
            <a:r>
              <a:rPr lang="en-US" altLang="zh-CN" sz="2800" b="1" dirty="0">
                <a:latin typeface="宋体" pitchFamily="2" charset="-122"/>
              </a:rPr>
              <a:t>②</a:t>
            </a:r>
            <a:r>
              <a:rPr lang="zh-CN" altLang="zh-CN" sz="2800" b="1" dirty="0">
                <a:latin typeface="宋体" pitchFamily="2" charset="-122"/>
              </a:rPr>
              <a:t>段的描写突出了蒲公英</a:t>
            </a:r>
            <a:r>
              <a:rPr lang="zh-CN" altLang="zh-CN" sz="2800" b="1" u="sng" dirty="0">
                <a:latin typeface="宋体" pitchFamily="2" charset="-122"/>
              </a:rPr>
              <a:t>　　　</a:t>
            </a:r>
            <a:r>
              <a:rPr lang="zh-CN" altLang="zh-CN" sz="2800" b="1" dirty="0">
                <a:latin typeface="宋体" pitchFamily="2" charset="-122"/>
              </a:rPr>
              <a:t>的特点。</a:t>
            </a:r>
            <a:r>
              <a:rPr lang="en-US" altLang="zh-CN" sz="2800" b="1" dirty="0">
                <a:latin typeface="宋体" pitchFamily="2" charset="-122"/>
              </a:rPr>
              <a:t> </a:t>
            </a:r>
            <a:endParaRPr lang="zh-CN" altLang="zh-CN" sz="2800" b="1" dirty="0">
              <a:latin typeface="宋体" pitchFamily="2" charset="-122"/>
            </a:endParaRPr>
          </a:p>
          <a:p>
            <a:pPr eaLnBrk="0" hangingPunct="0"/>
            <a:r>
              <a:rPr lang="en-US" altLang="zh-CN" sz="2800" b="1" dirty="0">
                <a:latin typeface="宋体" pitchFamily="2" charset="-122"/>
              </a:rPr>
              <a:t>2.</a:t>
            </a:r>
            <a:r>
              <a:rPr lang="zh-CN" altLang="zh-CN" sz="2800" b="1" dirty="0">
                <a:latin typeface="宋体" pitchFamily="2" charset="-122"/>
              </a:rPr>
              <a:t>文章两次提到“我”的心“疼”</a:t>
            </a:r>
            <a:r>
              <a:rPr lang="zh-CN" altLang="en-US" sz="2800" b="1" dirty="0">
                <a:latin typeface="宋体" pitchFamily="2" charset="-122"/>
              </a:rPr>
              <a:t>，</a:t>
            </a:r>
            <a:r>
              <a:rPr lang="zh-CN" altLang="zh-CN" sz="2800" b="1" dirty="0">
                <a:latin typeface="宋体" pitchFamily="2" charset="-122"/>
              </a:rPr>
              <a:t>结合全文说一说“我的心”为什么“疼”。</a:t>
            </a:r>
          </a:p>
          <a:p>
            <a:pPr eaLnBrk="0" hangingPunct="0"/>
            <a:r>
              <a:rPr lang="en-US" altLang="zh-CN" sz="2800" b="1" dirty="0">
                <a:latin typeface="宋体" pitchFamily="2" charset="-122"/>
              </a:rPr>
              <a:t>3.</a:t>
            </a:r>
            <a:r>
              <a:rPr lang="zh-CN" altLang="zh-CN" sz="2800" b="1" dirty="0">
                <a:latin typeface="宋体" pitchFamily="2" charset="-122"/>
              </a:rPr>
              <a:t>请从修辞手法的角度赏析文中画线的两个句子。</a:t>
            </a:r>
          </a:p>
          <a:p>
            <a:pPr eaLnBrk="0" hangingPunct="0"/>
            <a:r>
              <a:rPr lang="en-US" altLang="zh-CN" sz="2800" b="1" dirty="0">
                <a:latin typeface="楷体" pitchFamily="49" charset="-122"/>
                <a:ea typeface="楷体" pitchFamily="49" charset="-122"/>
              </a:rPr>
              <a:t>①</a:t>
            </a:r>
            <a:r>
              <a:rPr lang="zh-CN" altLang="zh-CN" sz="2800" b="1" dirty="0">
                <a:latin typeface="楷体" pitchFamily="49" charset="-122"/>
                <a:ea typeface="楷体" pitchFamily="49" charset="-122"/>
              </a:rPr>
              <a:t>叶子们努力地贴向地面</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那是一种力量爆发前</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手脚触地的姿势。</a:t>
            </a:r>
          </a:p>
          <a:p>
            <a:pPr eaLnBrk="0" hangingPunct="0"/>
            <a:r>
              <a:rPr lang="en-US" altLang="zh-CN" sz="2800" b="1" dirty="0">
                <a:latin typeface="楷体" pitchFamily="49" charset="-122"/>
                <a:ea typeface="楷体" pitchFamily="49" charset="-122"/>
              </a:rPr>
              <a:t>②</a:t>
            </a:r>
            <a:r>
              <a:rPr lang="zh-CN" altLang="zh-CN" sz="2800" b="1" dirty="0">
                <a:latin typeface="楷体" pitchFamily="49" charset="-122"/>
                <a:ea typeface="楷体" pitchFamily="49" charset="-122"/>
              </a:rPr>
              <a:t>风</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不时掀起母亲的白发</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就像掀动一团绒绒的、洁白的蒲公英的种子。</a:t>
            </a:r>
          </a:p>
          <a:p>
            <a:pPr eaLnBrk="0" hangingPunct="0"/>
            <a:r>
              <a:rPr lang="en-US" altLang="zh-CN" sz="2800" b="1" dirty="0">
                <a:latin typeface="宋体" pitchFamily="2" charset="-122"/>
              </a:rPr>
              <a:t>4.</a:t>
            </a:r>
            <a:r>
              <a:rPr lang="zh-CN" altLang="zh-CN" sz="2800" b="1" dirty="0">
                <a:latin typeface="宋体" pitchFamily="2" charset="-122"/>
              </a:rPr>
              <a:t>试分析文章最后两段在全文中的作用。</a:t>
            </a:r>
            <a:endParaRPr lang="zh-CN" altLang="en-US" sz="2800" b="1" dirty="0">
              <a:latin typeface="宋体" pitchFamily="2" charset="-122"/>
            </a:endParaRPr>
          </a:p>
        </p:txBody>
      </p:sp>
      <p:grpSp>
        <p:nvGrpSpPr>
          <p:cNvPr id="47107" name="组合 12"/>
          <p:cNvGrpSpPr>
            <a:grpSpLocks/>
          </p:cNvGrpSpPr>
          <p:nvPr/>
        </p:nvGrpSpPr>
        <p:grpSpPr bwMode="auto">
          <a:xfrm>
            <a:off x="34925" y="-20638"/>
            <a:ext cx="2008188" cy="523876"/>
            <a:chOff x="70" y="-63"/>
            <a:chExt cx="3161" cy="824"/>
          </a:xfrm>
        </p:grpSpPr>
        <p:sp>
          <p:nvSpPr>
            <p:cNvPr id="47108"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拓展探究</a:t>
              </a: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
          <p:cNvSpPr>
            <a:spLocks noChangeArrowheads="1"/>
          </p:cNvSpPr>
          <p:nvPr/>
        </p:nvSpPr>
        <p:spPr bwMode="auto">
          <a:xfrm>
            <a:off x="323850" y="793750"/>
            <a:ext cx="8640763" cy="4154488"/>
          </a:xfrm>
          <a:prstGeom prst="rect">
            <a:avLst/>
          </a:prstGeom>
          <a:noFill/>
          <a:ln w="9525">
            <a:noFill/>
            <a:miter lim="800000"/>
            <a:headEnd/>
            <a:tailEnd/>
          </a:ln>
        </p:spPr>
        <p:txBody>
          <a:bodyPr>
            <a:spAutoFit/>
          </a:bodyPr>
          <a:lstStyle/>
          <a:p>
            <a:pPr eaLnBrk="0" hangingPunct="0"/>
            <a:r>
              <a:rPr lang="en-US" altLang="zh-CN" sz="2400" b="1" dirty="0">
                <a:latin typeface="楷体" pitchFamily="49" charset="-122"/>
                <a:ea typeface="楷体" pitchFamily="49" charset="-122"/>
              </a:rPr>
              <a:t>1.</a:t>
            </a:r>
            <a:r>
              <a:rPr lang="zh-CN" altLang="zh-CN" sz="2400" b="1" dirty="0">
                <a:latin typeface="楷体" pitchFamily="49" charset="-122"/>
                <a:ea typeface="楷体" pitchFamily="49" charset="-122"/>
              </a:rPr>
              <a:t>刚强坚毅</a:t>
            </a:r>
            <a:r>
              <a:rPr lang="zh-CN" altLang="en-US" sz="2400" b="1" dirty="0">
                <a:latin typeface="楷体" pitchFamily="49" charset="-122"/>
                <a:ea typeface="楷体" pitchFamily="49" charset="-122"/>
              </a:rPr>
              <a:t>（</a:t>
            </a:r>
            <a:r>
              <a:rPr lang="zh-CN" altLang="zh-CN" sz="2400" b="1" dirty="0">
                <a:latin typeface="楷体" pitchFamily="49" charset="-122"/>
                <a:ea typeface="楷体" pitchFamily="49" charset="-122"/>
              </a:rPr>
              <a:t>生命力顽强</a:t>
            </a:r>
            <a:r>
              <a:rPr lang="zh-CN" altLang="en-US" sz="2400" b="1" dirty="0">
                <a:latin typeface="楷体" pitchFamily="49" charset="-122"/>
                <a:ea typeface="楷体" pitchFamily="49" charset="-122"/>
              </a:rPr>
              <a:t>）</a:t>
            </a:r>
            <a:r>
              <a:rPr lang="zh-CN" altLang="zh-CN" sz="2400" b="1" dirty="0">
                <a:latin typeface="楷体" pitchFamily="49" charset="-122"/>
                <a:ea typeface="楷体" pitchFamily="49" charset="-122"/>
              </a:rPr>
              <a:t>　</a:t>
            </a:r>
          </a:p>
          <a:p>
            <a:pPr eaLnBrk="0" hangingPunct="0"/>
            <a:r>
              <a:rPr lang="en-US" altLang="zh-CN" sz="2400" b="1" dirty="0">
                <a:latin typeface="楷体" pitchFamily="49" charset="-122"/>
                <a:ea typeface="楷体" pitchFamily="49" charset="-122"/>
              </a:rPr>
              <a:t>2.①</a:t>
            </a:r>
            <a:r>
              <a:rPr lang="zh-CN" altLang="zh-CN" sz="2400" b="1" dirty="0">
                <a:latin typeface="楷体" pitchFamily="49" charset="-122"/>
                <a:ea typeface="楷体" pitchFamily="49" charset="-122"/>
              </a:rPr>
              <a:t>为母亲付出的艰辛而心疼</a:t>
            </a:r>
            <a:r>
              <a:rPr lang="zh-CN" altLang="en-US" sz="2400" b="1" dirty="0">
                <a:latin typeface="楷体" pitchFamily="49" charset="-122"/>
                <a:ea typeface="楷体" pitchFamily="49" charset="-122"/>
              </a:rPr>
              <a:t>；</a:t>
            </a:r>
            <a:r>
              <a:rPr lang="en-US" altLang="zh-CN" sz="2400" b="1" dirty="0">
                <a:latin typeface="楷体" pitchFamily="49" charset="-122"/>
                <a:ea typeface="楷体" pitchFamily="49" charset="-122"/>
              </a:rPr>
              <a:t>②</a:t>
            </a:r>
            <a:r>
              <a:rPr lang="zh-CN" altLang="zh-CN" sz="2400" b="1" dirty="0">
                <a:latin typeface="楷体" pitchFamily="49" charset="-122"/>
                <a:ea typeface="楷体" pitchFamily="49" charset="-122"/>
              </a:rPr>
              <a:t>为蒲公英尚在、母亲已逝而心疼。</a:t>
            </a:r>
          </a:p>
          <a:p>
            <a:pPr eaLnBrk="0" hangingPunct="0"/>
            <a:r>
              <a:rPr lang="en-US" altLang="zh-CN" sz="2400" b="1" dirty="0">
                <a:latin typeface="楷体" pitchFamily="49" charset="-122"/>
                <a:ea typeface="楷体" pitchFamily="49" charset="-122"/>
              </a:rPr>
              <a:t>3.①</a:t>
            </a:r>
            <a:r>
              <a:rPr lang="zh-CN" altLang="zh-CN" sz="2400" b="1" dirty="0">
                <a:latin typeface="楷体" pitchFamily="49" charset="-122"/>
                <a:ea typeface="楷体" pitchFamily="49" charset="-122"/>
              </a:rPr>
              <a:t>这句话运用拟人的修辞手法</a:t>
            </a:r>
            <a:r>
              <a:rPr lang="zh-CN" altLang="en-US" sz="2400" b="1" dirty="0">
                <a:latin typeface="楷体" pitchFamily="49" charset="-122"/>
                <a:ea typeface="楷体" pitchFamily="49" charset="-122"/>
              </a:rPr>
              <a:t>，</a:t>
            </a:r>
            <a:r>
              <a:rPr lang="zh-CN" altLang="zh-CN" sz="2400" b="1" dirty="0">
                <a:latin typeface="楷体" pitchFamily="49" charset="-122"/>
                <a:ea typeface="楷体" pitchFamily="49" charset="-122"/>
              </a:rPr>
              <a:t>通过“努力”“力量”“手脚”等人格化的词语</a:t>
            </a:r>
            <a:r>
              <a:rPr lang="zh-CN" altLang="en-US" sz="2400" b="1" dirty="0">
                <a:latin typeface="楷体" pitchFamily="49" charset="-122"/>
                <a:ea typeface="楷体" pitchFamily="49" charset="-122"/>
              </a:rPr>
              <a:t>，</a:t>
            </a:r>
            <a:r>
              <a:rPr lang="zh-CN" altLang="zh-CN" sz="2400" b="1" dirty="0">
                <a:latin typeface="楷体" pitchFamily="49" charset="-122"/>
                <a:ea typeface="楷体" pitchFamily="49" charset="-122"/>
              </a:rPr>
              <a:t>将蒲公英紧贴地面、努力生长的状态鲜活地表现了出来。</a:t>
            </a:r>
            <a:r>
              <a:rPr lang="en-US" altLang="zh-CN" sz="2400" b="1" dirty="0">
                <a:latin typeface="楷体" pitchFamily="49" charset="-122"/>
                <a:ea typeface="楷体" pitchFamily="49" charset="-122"/>
              </a:rPr>
              <a:t>②</a:t>
            </a:r>
            <a:r>
              <a:rPr lang="zh-CN" altLang="zh-CN" sz="2400" b="1" dirty="0">
                <a:latin typeface="楷体" pitchFamily="49" charset="-122"/>
                <a:ea typeface="楷体" pitchFamily="49" charset="-122"/>
              </a:rPr>
              <a:t>这句话运用比喻的修辞手法</a:t>
            </a:r>
            <a:r>
              <a:rPr lang="zh-CN" altLang="en-US" sz="2400" b="1" dirty="0">
                <a:latin typeface="楷体" pitchFamily="49" charset="-122"/>
                <a:ea typeface="楷体" pitchFamily="49" charset="-122"/>
              </a:rPr>
              <a:t>，</a:t>
            </a:r>
            <a:r>
              <a:rPr lang="zh-CN" altLang="zh-CN" sz="2400" b="1" dirty="0">
                <a:latin typeface="楷体" pitchFamily="49" charset="-122"/>
                <a:ea typeface="楷体" pitchFamily="49" charset="-122"/>
              </a:rPr>
              <a:t>将母亲的白发比作一团绒绒的、洁白的蒲公英的种子</a:t>
            </a:r>
            <a:r>
              <a:rPr lang="zh-CN" altLang="en-US" sz="2400" b="1" dirty="0">
                <a:latin typeface="楷体" pitchFamily="49" charset="-122"/>
                <a:ea typeface="楷体" pitchFamily="49" charset="-122"/>
              </a:rPr>
              <a:t>，</a:t>
            </a:r>
            <a:r>
              <a:rPr lang="zh-CN" altLang="zh-CN" sz="2400" b="1" dirty="0">
                <a:latin typeface="楷体" pitchFamily="49" charset="-122"/>
                <a:ea typeface="楷体" pitchFamily="49" charset="-122"/>
              </a:rPr>
              <a:t>生动形象地写出了母亲头发的白</a:t>
            </a:r>
            <a:r>
              <a:rPr lang="zh-CN" altLang="en-US" sz="2400" b="1" dirty="0">
                <a:latin typeface="楷体" pitchFamily="49" charset="-122"/>
                <a:ea typeface="楷体" pitchFamily="49" charset="-122"/>
              </a:rPr>
              <a:t>，</a:t>
            </a:r>
            <a:r>
              <a:rPr lang="zh-CN" altLang="zh-CN" sz="2400" b="1" dirty="0">
                <a:latin typeface="楷体" pitchFamily="49" charset="-122"/>
                <a:ea typeface="楷体" pitchFamily="49" charset="-122"/>
              </a:rPr>
              <a:t>突出了母亲为子女的辛勤付出。　</a:t>
            </a:r>
          </a:p>
          <a:p>
            <a:pPr eaLnBrk="0" hangingPunct="0"/>
            <a:r>
              <a:rPr lang="en-US" altLang="zh-CN" sz="2400" b="1" dirty="0">
                <a:latin typeface="楷体" pitchFamily="49" charset="-122"/>
                <a:ea typeface="楷体" pitchFamily="49" charset="-122"/>
              </a:rPr>
              <a:t>4.①</a:t>
            </a:r>
            <a:r>
              <a:rPr lang="zh-CN" altLang="zh-CN" sz="2400" b="1" dirty="0">
                <a:latin typeface="楷体" pitchFamily="49" charset="-122"/>
                <a:ea typeface="楷体" pitchFamily="49" charset="-122"/>
              </a:rPr>
              <a:t>由联想回到现实</a:t>
            </a:r>
            <a:r>
              <a:rPr lang="zh-CN" altLang="en-US" sz="2400" b="1" dirty="0">
                <a:latin typeface="楷体" pitchFamily="49" charset="-122"/>
                <a:ea typeface="楷体" pitchFamily="49" charset="-122"/>
              </a:rPr>
              <a:t>，</a:t>
            </a:r>
            <a:r>
              <a:rPr lang="zh-CN" altLang="zh-CN" sz="2400" b="1" dirty="0">
                <a:latin typeface="楷体" pitchFamily="49" charset="-122"/>
                <a:ea typeface="楷体" pitchFamily="49" charset="-122"/>
              </a:rPr>
              <a:t>在结构上与开头照应</a:t>
            </a:r>
            <a:r>
              <a:rPr lang="zh-CN" altLang="en-US" sz="2400" b="1" dirty="0">
                <a:latin typeface="楷体" pitchFamily="49" charset="-122"/>
                <a:ea typeface="楷体" pitchFamily="49" charset="-122"/>
              </a:rPr>
              <a:t>；</a:t>
            </a:r>
            <a:r>
              <a:rPr lang="en-US" altLang="zh-CN" sz="2400" b="1" dirty="0">
                <a:latin typeface="楷体" pitchFamily="49" charset="-122"/>
                <a:ea typeface="楷体" pitchFamily="49" charset="-122"/>
              </a:rPr>
              <a:t>②</a:t>
            </a:r>
            <a:r>
              <a:rPr lang="zh-CN" altLang="zh-CN" sz="2400" b="1" dirty="0">
                <a:latin typeface="楷体" pitchFamily="49" charset="-122"/>
                <a:ea typeface="楷体" pitchFamily="49" charset="-122"/>
              </a:rPr>
              <a:t>深化主题</a:t>
            </a:r>
            <a:r>
              <a:rPr lang="zh-CN" altLang="en-US" sz="2400" b="1" dirty="0">
                <a:latin typeface="楷体" pitchFamily="49" charset="-122"/>
                <a:ea typeface="楷体" pitchFamily="49" charset="-122"/>
              </a:rPr>
              <a:t>，</a:t>
            </a:r>
            <a:r>
              <a:rPr lang="zh-CN" altLang="zh-CN" sz="2400" b="1" dirty="0">
                <a:latin typeface="楷体" pitchFamily="49" charset="-122"/>
                <a:ea typeface="楷体" pitchFamily="49" charset="-122"/>
              </a:rPr>
              <a:t>赞美母亲刚强坚毅、无私奉献的品质</a:t>
            </a:r>
            <a:r>
              <a:rPr lang="zh-CN" altLang="en-US" sz="2400" b="1" dirty="0">
                <a:latin typeface="楷体" pitchFamily="49" charset="-122"/>
                <a:ea typeface="楷体" pitchFamily="49" charset="-122"/>
              </a:rPr>
              <a:t>；</a:t>
            </a:r>
            <a:r>
              <a:rPr lang="en-US" altLang="zh-CN" sz="2400" b="1" dirty="0">
                <a:latin typeface="楷体" pitchFamily="49" charset="-122"/>
                <a:ea typeface="楷体" pitchFamily="49" charset="-122"/>
              </a:rPr>
              <a:t>③</a:t>
            </a:r>
            <a:r>
              <a:rPr lang="zh-CN" altLang="zh-CN" sz="2400" b="1" dirty="0">
                <a:latin typeface="楷体" pitchFamily="49" charset="-122"/>
                <a:ea typeface="楷体" pitchFamily="49" charset="-122"/>
              </a:rPr>
              <a:t>表达对母亲深深的思念之情。</a:t>
            </a:r>
          </a:p>
        </p:txBody>
      </p:sp>
      <p:sp>
        <p:nvSpPr>
          <p:cNvPr id="48131" name="TextBox 2"/>
          <p:cNvSpPr txBox="1">
            <a:spLocks noChangeArrowheads="1"/>
          </p:cNvSpPr>
          <p:nvPr/>
        </p:nvSpPr>
        <p:spPr bwMode="auto">
          <a:xfrm>
            <a:off x="476250" y="495300"/>
            <a:ext cx="1512888" cy="400050"/>
          </a:xfrm>
          <a:prstGeom prst="rect">
            <a:avLst/>
          </a:prstGeom>
          <a:noFill/>
          <a:ln w="9525">
            <a:noFill/>
            <a:miter lim="800000"/>
            <a:headEnd/>
            <a:tailEnd/>
          </a:ln>
        </p:spPr>
        <p:txBody>
          <a:bodyPr>
            <a:spAutoFit/>
          </a:bodyPr>
          <a:lstStyle/>
          <a:p>
            <a:pPr eaLnBrk="0" hangingPunct="0"/>
            <a:r>
              <a:rPr lang="zh-CN" altLang="en-US" sz="2000">
                <a:solidFill>
                  <a:srgbClr val="FF0000"/>
                </a:solidFill>
                <a:latin typeface="黑体" pitchFamily="49" charset="-122"/>
                <a:ea typeface="黑体" pitchFamily="49" charset="-122"/>
              </a:rPr>
              <a:t>参考答案：</a:t>
            </a:r>
          </a:p>
        </p:txBody>
      </p:sp>
      <p:grpSp>
        <p:nvGrpSpPr>
          <p:cNvPr id="48132" name="组合 12"/>
          <p:cNvGrpSpPr>
            <a:grpSpLocks/>
          </p:cNvGrpSpPr>
          <p:nvPr/>
        </p:nvGrpSpPr>
        <p:grpSpPr bwMode="auto">
          <a:xfrm>
            <a:off x="34925" y="-20638"/>
            <a:ext cx="2008188" cy="523876"/>
            <a:chOff x="70" y="-63"/>
            <a:chExt cx="3161" cy="824"/>
          </a:xfrm>
        </p:grpSpPr>
        <p:sp>
          <p:nvSpPr>
            <p:cNvPr id="48133"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拓展探究</a:t>
              </a: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Box 1"/>
          <p:cNvSpPr txBox="1">
            <a:spLocks noChangeArrowheads="1"/>
          </p:cNvSpPr>
          <p:nvPr/>
        </p:nvSpPr>
        <p:spPr bwMode="auto">
          <a:xfrm>
            <a:off x="539750" y="1189038"/>
            <a:ext cx="8135938" cy="2030412"/>
          </a:xfrm>
          <a:prstGeom prst="rect">
            <a:avLst/>
          </a:prstGeom>
          <a:noFill/>
          <a:ln w="9525">
            <a:noFill/>
            <a:miter lim="800000"/>
            <a:headEnd/>
            <a:tailEnd/>
          </a:ln>
        </p:spPr>
        <p:txBody>
          <a:bodyPr>
            <a:spAutoFit/>
          </a:bodyPr>
          <a:lstStyle/>
          <a:p>
            <a:pPr>
              <a:lnSpc>
                <a:spcPct val="150000"/>
              </a:lnSpc>
            </a:pPr>
            <a:r>
              <a:rPr lang="zh-CN" altLang="en-US" sz="2800" b="1" dirty="0">
                <a:latin typeface="楷体" pitchFamily="49" charset="-122"/>
                <a:ea typeface="楷体" pitchFamily="49" charset="-122"/>
              </a:rPr>
              <a:t>    你家乡的雨是什么样子的？和昆明的雨相比，有哪些特别之处？</a:t>
            </a:r>
            <a:endParaRPr lang="en-US" altLang="zh-CN" sz="2800" b="1" dirty="0">
              <a:latin typeface="楷体" pitchFamily="49" charset="-122"/>
              <a:ea typeface="楷体" pitchFamily="49" charset="-122"/>
            </a:endParaRPr>
          </a:p>
          <a:p>
            <a:pPr>
              <a:lnSpc>
                <a:spcPct val="150000"/>
              </a:lnSpc>
            </a:pPr>
            <a:r>
              <a:rPr lang="zh-CN" altLang="en-US" sz="2800" b="1" dirty="0">
                <a:latin typeface="楷体" pitchFamily="49" charset="-122"/>
                <a:ea typeface="楷体" pitchFamily="49" charset="-122"/>
              </a:rPr>
              <a:t>    </a:t>
            </a:r>
            <a:r>
              <a:rPr lang="zh-CN" altLang="en-US" sz="2800" b="1" dirty="0">
                <a:latin typeface="宋体" panose="02010600030101010101" pitchFamily="2" charset="-122"/>
              </a:rPr>
              <a:t>请以“家乡的雨”为题，写一篇写景散文。</a:t>
            </a:r>
          </a:p>
        </p:txBody>
      </p:sp>
      <p:grpSp>
        <p:nvGrpSpPr>
          <p:cNvPr id="49155" name="组合 12"/>
          <p:cNvGrpSpPr>
            <a:grpSpLocks/>
          </p:cNvGrpSpPr>
          <p:nvPr/>
        </p:nvGrpSpPr>
        <p:grpSpPr bwMode="auto">
          <a:xfrm>
            <a:off x="34925" y="-20638"/>
            <a:ext cx="2008188" cy="523876"/>
            <a:chOff x="70" y="-63"/>
            <a:chExt cx="3161" cy="823"/>
          </a:xfrm>
        </p:grpSpPr>
        <p:sp>
          <p:nvSpPr>
            <p:cNvPr id="49156" name="文本框 6"/>
            <p:cNvSpPr txBox="1">
              <a:spLocks noChangeArrowheads="1"/>
            </p:cNvSpPr>
            <p:nvPr/>
          </p:nvSpPr>
          <p:spPr bwMode="auto">
            <a:xfrm>
              <a:off x="678" y="-63"/>
              <a:ext cx="2551" cy="823"/>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课下作业</a:t>
              </a:r>
            </a:p>
          </p:txBody>
        </p:sp>
        <p:cxnSp>
          <p:nvCxnSpPr>
            <p:cNvPr id="9" name="直线连接符 9"/>
            <p:cNvCxnSpPr/>
            <p:nvPr/>
          </p:nvCxnSpPr>
          <p:spPr>
            <a:xfrm>
              <a:off x="70" y="700"/>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advTm="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0178" name="文本框 3"/>
          <p:cNvSpPr txBox="1">
            <a:spLocks noChangeArrowheads="1"/>
          </p:cNvSpPr>
          <p:nvPr/>
        </p:nvSpPr>
        <p:spPr bwMode="auto">
          <a:xfrm>
            <a:off x="652463" y="1419225"/>
            <a:ext cx="7832725" cy="1108075"/>
          </a:xfrm>
          <a:prstGeom prst="rect">
            <a:avLst/>
          </a:prstGeom>
          <a:noFill/>
          <a:ln w="9525">
            <a:noFill/>
            <a:miter lim="800000"/>
            <a:headEnd/>
            <a:tailEnd/>
          </a:ln>
        </p:spPr>
        <p:txBody>
          <a:bodyPr wrap="none">
            <a:spAutoFit/>
          </a:bodyPr>
          <a:lstStyle/>
          <a:p>
            <a:pPr algn="ctr" defTabSz="685800"/>
            <a:r>
              <a:rPr lang="zh-CN" altLang="en-US" sz="6600" b="1" dirty="0">
                <a:solidFill>
                  <a:srgbClr val="FF6600"/>
                </a:solidFill>
                <a:latin typeface="宋体" pitchFamily="2" charset="-122"/>
                <a:cs typeface="Xingkai SC"/>
              </a:rPr>
              <a:t>七彩课堂  伴你成长</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3700463" y="411163"/>
            <a:ext cx="1743075" cy="566737"/>
            <a:chOff x="3333750" y="598488"/>
            <a:chExt cx="1743075" cy="566502"/>
          </a:xfrm>
        </p:grpSpPr>
        <p:sp>
          <p:nvSpPr>
            <p:cNvPr id="20" name="圆角矩形 19"/>
            <p:cNvSpPr/>
            <p:nvPr/>
          </p:nvSpPr>
          <p:spPr>
            <a:xfrm rot="555800">
              <a:off x="4602162" y="715914"/>
              <a:ext cx="442913"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p:cNvSpPr/>
            <p:nvPr/>
          </p:nvSpPr>
          <p:spPr>
            <a:xfrm rot="20470821">
              <a:off x="4197350" y="722262"/>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7180" name="矩形 1"/>
            <p:cNvSpPr>
              <a:spLocks noChangeArrowheads="1"/>
            </p:cNvSpPr>
            <p:nvPr/>
          </p:nvSpPr>
          <p:spPr bwMode="auto">
            <a:xfrm>
              <a:off x="3333750" y="598488"/>
              <a:ext cx="1743075" cy="566502"/>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写作背景</a:t>
              </a:r>
            </a:p>
          </p:txBody>
        </p:sp>
      </p:grpSp>
      <p:grpSp>
        <p:nvGrpSpPr>
          <p:cNvPr id="7171" name="组合 8"/>
          <p:cNvGrpSpPr>
            <a:grpSpLocks/>
          </p:cNvGrpSpPr>
          <p:nvPr/>
        </p:nvGrpSpPr>
        <p:grpSpPr bwMode="auto">
          <a:xfrm>
            <a:off x="1588" y="31750"/>
            <a:ext cx="2006600" cy="523875"/>
            <a:chOff x="70" y="-63"/>
            <a:chExt cx="3161" cy="824"/>
          </a:xfrm>
        </p:grpSpPr>
        <p:sp>
          <p:nvSpPr>
            <p:cNvPr id="7173"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知识备查</a:t>
              </a:r>
            </a:p>
          </p:txBody>
        </p:sp>
        <p:cxnSp>
          <p:nvCxnSpPr>
            <p:cNvPr id="27"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8" name="菱形 27"/>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172" name="矩形 1"/>
          <p:cNvSpPr>
            <a:spLocks noChangeArrowheads="1"/>
          </p:cNvSpPr>
          <p:nvPr/>
        </p:nvSpPr>
        <p:spPr bwMode="auto">
          <a:xfrm>
            <a:off x="539750" y="1192213"/>
            <a:ext cx="8064500" cy="3540125"/>
          </a:xfrm>
          <a:prstGeom prst="rect">
            <a:avLst/>
          </a:prstGeom>
          <a:noFill/>
          <a:ln w="9525">
            <a:noFill/>
            <a:miter lim="800000"/>
            <a:headEnd/>
            <a:tailEnd/>
          </a:ln>
        </p:spPr>
        <p:txBody>
          <a:bodyPr>
            <a:spAutoFit/>
          </a:bodyPr>
          <a:lstStyle/>
          <a:p>
            <a:pPr eaLnBrk="0" hangingPunct="0"/>
            <a:r>
              <a:rPr lang="zh-CN" altLang="en-US" sz="2800" b="1">
                <a:solidFill>
                  <a:srgbClr val="000000"/>
                </a:solidFill>
                <a:latin typeface="楷体" pitchFamily="49" charset="-122"/>
                <a:ea typeface="楷体" pitchFamily="49" charset="-122"/>
              </a:rPr>
              <a:t>    本文选自</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汪曾祺全集</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第三卷（北京师范大学出版社</a:t>
            </a:r>
            <a:r>
              <a:rPr lang="en-US" altLang="zh-CN" sz="2800" b="1">
                <a:solidFill>
                  <a:srgbClr val="000000"/>
                </a:solidFill>
                <a:latin typeface="楷体" pitchFamily="49" charset="-122"/>
                <a:ea typeface="楷体" pitchFamily="49" charset="-122"/>
              </a:rPr>
              <a:t>1998</a:t>
            </a:r>
            <a:r>
              <a:rPr lang="zh-CN" altLang="en-US" sz="2800" b="1">
                <a:solidFill>
                  <a:srgbClr val="000000"/>
                </a:solidFill>
                <a:latin typeface="楷体" pitchFamily="49" charset="-122"/>
                <a:ea typeface="楷体" pitchFamily="49" charset="-122"/>
              </a:rPr>
              <a:t>年版）。略有改动。汪曾祺曾在昆明生活了</a:t>
            </a:r>
            <a:r>
              <a:rPr lang="en-US" altLang="zh-CN" sz="2800" b="1">
                <a:solidFill>
                  <a:srgbClr val="000000"/>
                </a:solidFill>
                <a:latin typeface="楷体" pitchFamily="49" charset="-122"/>
                <a:ea typeface="楷体" pitchFamily="49" charset="-122"/>
              </a:rPr>
              <a:t>7</a:t>
            </a:r>
            <a:r>
              <a:rPr lang="zh-CN" altLang="en-US" sz="2800" b="1">
                <a:solidFill>
                  <a:srgbClr val="000000"/>
                </a:solidFill>
                <a:latin typeface="楷体" pitchFamily="49" charset="-122"/>
                <a:ea typeface="楷体" pitchFamily="49" charset="-122"/>
              </a:rPr>
              <a:t>年，这是他一生中一个重要时期。他在昆明接受了良好的高等教育，结识了许多的师长和朋友，开始了文学创作之路。对于作者来说，昆明无异于他的第二故乡。</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昆明的雨</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是作者一系列回忆昆明往事的散文中的一篇，文章自然流畅，优美淡远。</a:t>
            </a:r>
            <a:endParaRPr lang="zh-CN" altLang="zh-CN" sz="2800">
              <a:solidFill>
                <a:srgbClr val="000000"/>
              </a:solidFill>
              <a:latin typeface="楷体" pitchFamily="49" charset="-122"/>
              <a:ea typeface="楷体" pitchFamily="49"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p:cNvSpPr>
            <a:spLocks noChangeArrowheads="1"/>
          </p:cNvSpPr>
          <p:nvPr/>
        </p:nvSpPr>
        <p:spPr bwMode="auto">
          <a:xfrm>
            <a:off x="611188" y="1612900"/>
            <a:ext cx="1209675" cy="708025"/>
          </a:xfrm>
          <a:prstGeom prst="rect">
            <a:avLst/>
          </a:prstGeom>
          <a:noFill/>
          <a:ln w="9525">
            <a:noFill/>
            <a:miter lim="800000"/>
            <a:headEnd/>
            <a:tailEnd/>
          </a:ln>
        </p:spPr>
        <p:txBody>
          <a:bodyPr wrap="none">
            <a:spAutoFit/>
          </a:bodyPr>
          <a:lstStyle/>
          <a:p>
            <a:pPr eaLnBrk="0" hangingPunct="0"/>
            <a:r>
              <a:rPr lang="zh-CN" altLang="en-US" sz="4000">
                <a:solidFill>
                  <a:srgbClr val="000000"/>
                </a:solidFill>
                <a:latin typeface="楷体" pitchFamily="49" charset="-122"/>
                <a:ea typeface="楷体" pitchFamily="49" charset="-122"/>
              </a:rPr>
              <a:t>青头</a:t>
            </a:r>
            <a:endParaRPr lang="zh-CN" altLang="en-US"/>
          </a:p>
        </p:txBody>
      </p:sp>
      <p:sp>
        <p:nvSpPr>
          <p:cNvPr id="8195" name="矩形 61"/>
          <p:cNvSpPr>
            <a:spLocks noChangeArrowheads="1"/>
          </p:cNvSpPr>
          <p:nvPr/>
        </p:nvSpPr>
        <p:spPr bwMode="auto">
          <a:xfrm>
            <a:off x="1581150" y="1612900"/>
            <a:ext cx="696913" cy="708025"/>
          </a:xfrm>
          <a:prstGeom prst="rect">
            <a:avLst/>
          </a:prstGeom>
          <a:noFill/>
          <a:ln w="9525">
            <a:noFill/>
            <a:miter lim="800000"/>
            <a:headEnd/>
            <a:tailEnd/>
          </a:ln>
        </p:spPr>
        <p:txBody>
          <a:bodyPr wrap="none">
            <a:spAutoFit/>
          </a:bodyPr>
          <a:lstStyle/>
          <a:p>
            <a:pPr eaLnBrk="0" hangingPunct="0"/>
            <a:r>
              <a:rPr lang="zh-CN" altLang="en-US" sz="4000" u="sng">
                <a:solidFill>
                  <a:srgbClr val="FF0000"/>
                </a:solidFill>
                <a:latin typeface="楷体" pitchFamily="49" charset="-122"/>
                <a:ea typeface="楷体" pitchFamily="49" charset="-122"/>
              </a:rPr>
              <a:t>菌</a:t>
            </a:r>
            <a:endParaRPr lang="zh-CN" altLang="en-US" u="sng"/>
          </a:p>
        </p:txBody>
      </p:sp>
      <p:sp>
        <p:nvSpPr>
          <p:cNvPr id="8196" name="矩形 62"/>
          <p:cNvSpPr>
            <a:spLocks noChangeArrowheads="1"/>
          </p:cNvSpPr>
          <p:nvPr/>
        </p:nvSpPr>
        <p:spPr bwMode="auto">
          <a:xfrm>
            <a:off x="7005638" y="1612900"/>
            <a:ext cx="1209675" cy="708025"/>
          </a:xfrm>
          <a:prstGeom prst="rect">
            <a:avLst/>
          </a:prstGeom>
          <a:noFill/>
          <a:ln w="9525">
            <a:noFill/>
            <a:miter lim="800000"/>
            <a:headEnd/>
            <a:tailEnd/>
          </a:ln>
        </p:spPr>
        <p:txBody>
          <a:bodyPr wrap="none">
            <a:spAutoFit/>
          </a:bodyPr>
          <a:lstStyle/>
          <a:p>
            <a:pPr eaLnBrk="0" hangingPunct="0"/>
            <a:r>
              <a:rPr lang="zh-CN" altLang="en-US" sz="4000" u="sng">
                <a:solidFill>
                  <a:srgbClr val="FF0000"/>
                </a:solidFill>
                <a:latin typeface="楷体" pitchFamily="49" charset="-122"/>
                <a:ea typeface="楷体" pitchFamily="49" charset="-122"/>
              </a:rPr>
              <a:t>辟邪</a:t>
            </a:r>
            <a:endParaRPr lang="zh-CN" altLang="en-US" u="sng"/>
          </a:p>
        </p:txBody>
      </p:sp>
      <p:sp>
        <p:nvSpPr>
          <p:cNvPr id="64" name="矩形 63"/>
          <p:cNvSpPr>
            <a:spLocks noChangeArrowheads="1"/>
          </p:cNvSpPr>
          <p:nvPr/>
        </p:nvSpPr>
        <p:spPr bwMode="auto">
          <a:xfrm>
            <a:off x="4941888" y="2836863"/>
            <a:ext cx="698500" cy="708025"/>
          </a:xfrm>
          <a:prstGeom prst="rect">
            <a:avLst/>
          </a:prstGeom>
          <a:noFill/>
          <a:ln w="9525">
            <a:noFill/>
            <a:miter lim="800000"/>
            <a:headEnd/>
            <a:tailEnd/>
          </a:ln>
        </p:spPr>
        <p:txBody>
          <a:bodyPr wrap="none">
            <a:spAutoFit/>
          </a:bodyPr>
          <a:lstStyle/>
          <a:p>
            <a:pPr eaLnBrk="0" hangingPunct="0"/>
            <a:r>
              <a:rPr lang="zh-CN" altLang="en-US" sz="4000">
                <a:solidFill>
                  <a:srgbClr val="000000"/>
                </a:solidFill>
                <a:latin typeface="楷体" pitchFamily="49" charset="-122"/>
                <a:ea typeface="楷体" pitchFamily="49" charset="-122"/>
              </a:rPr>
              <a:t>八</a:t>
            </a:r>
            <a:endParaRPr lang="zh-CN" altLang="en-US"/>
          </a:p>
        </p:txBody>
      </p:sp>
      <p:sp>
        <p:nvSpPr>
          <p:cNvPr id="8198" name="矩形 67"/>
          <p:cNvSpPr>
            <a:spLocks noChangeArrowheads="1"/>
          </p:cNvSpPr>
          <p:nvPr/>
        </p:nvSpPr>
        <p:spPr bwMode="auto">
          <a:xfrm>
            <a:off x="5518150" y="2836863"/>
            <a:ext cx="698500" cy="708025"/>
          </a:xfrm>
          <a:prstGeom prst="rect">
            <a:avLst/>
          </a:prstGeom>
          <a:noFill/>
          <a:ln w="9525">
            <a:noFill/>
            <a:miter lim="800000"/>
            <a:headEnd/>
            <a:tailEnd/>
          </a:ln>
        </p:spPr>
        <p:txBody>
          <a:bodyPr wrap="none">
            <a:spAutoFit/>
          </a:bodyPr>
          <a:lstStyle/>
          <a:p>
            <a:pPr eaLnBrk="0" hangingPunct="0"/>
            <a:r>
              <a:rPr lang="zh-CN" altLang="en-US" sz="4000" u="sng">
                <a:solidFill>
                  <a:srgbClr val="FF0000"/>
                </a:solidFill>
                <a:latin typeface="楷体" pitchFamily="49" charset="-122"/>
                <a:ea typeface="楷体" pitchFamily="49" charset="-122"/>
              </a:rPr>
              <a:t>卦</a:t>
            </a:r>
            <a:endParaRPr lang="zh-CN" altLang="en-US" u="sng"/>
          </a:p>
        </p:txBody>
      </p:sp>
      <p:sp>
        <p:nvSpPr>
          <p:cNvPr id="8199" name="矩形 69"/>
          <p:cNvSpPr>
            <a:spLocks noChangeArrowheads="1"/>
          </p:cNvSpPr>
          <p:nvPr/>
        </p:nvSpPr>
        <p:spPr bwMode="auto">
          <a:xfrm>
            <a:off x="4924425" y="3989388"/>
            <a:ext cx="1211263" cy="706437"/>
          </a:xfrm>
          <a:prstGeom prst="rect">
            <a:avLst/>
          </a:prstGeom>
          <a:noFill/>
          <a:ln w="9525">
            <a:noFill/>
            <a:miter lim="800000"/>
            <a:headEnd/>
            <a:tailEnd/>
          </a:ln>
        </p:spPr>
        <p:txBody>
          <a:bodyPr wrap="none">
            <a:spAutoFit/>
          </a:bodyPr>
          <a:lstStyle/>
          <a:p>
            <a:pPr eaLnBrk="0" hangingPunct="0"/>
            <a:r>
              <a:rPr lang="zh-CN" altLang="en-US" sz="4000" u="sng">
                <a:solidFill>
                  <a:srgbClr val="FF0000"/>
                </a:solidFill>
                <a:latin typeface="楷体" pitchFamily="49" charset="-122"/>
                <a:ea typeface="楷体" pitchFamily="49" charset="-122"/>
              </a:rPr>
              <a:t>篱笆</a:t>
            </a:r>
            <a:endParaRPr lang="zh-CN" altLang="en-US" u="sng"/>
          </a:p>
        </p:txBody>
      </p:sp>
      <p:sp>
        <p:nvSpPr>
          <p:cNvPr id="8200" name="矩形 70"/>
          <p:cNvSpPr>
            <a:spLocks noChangeArrowheads="1"/>
          </p:cNvSpPr>
          <p:nvPr/>
        </p:nvSpPr>
        <p:spPr bwMode="auto">
          <a:xfrm>
            <a:off x="720725" y="2836863"/>
            <a:ext cx="698500" cy="708025"/>
          </a:xfrm>
          <a:prstGeom prst="rect">
            <a:avLst/>
          </a:prstGeom>
          <a:noFill/>
          <a:ln w="9525">
            <a:noFill/>
            <a:miter lim="800000"/>
            <a:headEnd/>
            <a:tailEnd/>
          </a:ln>
        </p:spPr>
        <p:txBody>
          <a:bodyPr wrap="none">
            <a:spAutoFit/>
          </a:bodyPr>
          <a:lstStyle/>
          <a:p>
            <a:pPr eaLnBrk="0" hangingPunct="0"/>
            <a:r>
              <a:rPr lang="zh-CN" altLang="en-US" sz="4000" u="sng">
                <a:solidFill>
                  <a:srgbClr val="FF0000"/>
                </a:solidFill>
                <a:latin typeface="楷体" pitchFamily="49" charset="-122"/>
                <a:ea typeface="楷体" pitchFamily="49" charset="-122"/>
              </a:rPr>
              <a:t>蟹</a:t>
            </a:r>
            <a:endParaRPr lang="zh-CN" altLang="en-US" u="sng"/>
          </a:p>
        </p:txBody>
      </p:sp>
      <p:sp>
        <p:nvSpPr>
          <p:cNvPr id="73" name="矩形 72"/>
          <p:cNvSpPr>
            <a:spLocks noChangeArrowheads="1"/>
          </p:cNvSpPr>
          <p:nvPr/>
        </p:nvSpPr>
        <p:spPr bwMode="auto">
          <a:xfrm>
            <a:off x="1441450" y="2836863"/>
            <a:ext cx="696913" cy="708025"/>
          </a:xfrm>
          <a:prstGeom prst="rect">
            <a:avLst/>
          </a:prstGeom>
          <a:noFill/>
          <a:ln w="9525">
            <a:noFill/>
            <a:miter lim="800000"/>
            <a:headEnd/>
            <a:tailEnd/>
          </a:ln>
        </p:spPr>
        <p:txBody>
          <a:bodyPr wrap="none">
            <a:spAutoFit/>
          </a:bodyPr>
          <a:lstStyle/>
          <a:p>
            <a:pPr eaLnBrk="0" hangingPunct="0"/>
            <a:r>
              <a:rPr lang="zh-CN" altLang="en-US" sz="4000">
                <a:solidFill>
                  <a:srgbClr val="000000"/>
                </a:solidFill>
                <a:latin typeface="楷体" pitchFamily="49" charset="-122"/>
                <a:ea typeface="楷体" pitchFamily="49" charset="-122"/>
              </a:rPr>
              <a:t>腿</a:t>
            </a:r>
            <a:endParaRPr lang="zh-CN" altLang="en-US"/>
          </a:p>
        </p:txBody>
      </p:sp>
      <p:sp>
        <p:nvSpPr>
          <p:cNvPr id="8202" name="矩形 73"/>
          <p:cNvSpPr>
            <a:spLocks noChangeArrowheads="1"/>
          </p:cNvSpPr>
          <p:nvPr/>
        </p:nvSpPr>
        <p:spPr bwMode="auto">
          <a:xfrm>
            <a:off x="5022850" y="1612900"/>
            <a:ext cx="1211263" cy="708025"/>
          </a:xfrm>
          <a:prstGeom prst="rect">
            <a:avLst/>
          </a:prstGeom>
          <a:noFill/>
          <a:ln w="9525">
            <a:noFill/>
            <a:miter lim="800000"/>
            <a:headEnd/>
            <a:tailEnd/>
          </a:ln>
        </p:spPr>
        <p:txBody>
          <a:bodyPr wrap="none">
            <a:spAutoFit/>
          </a:bodyPr>
          <a:lstStyle/>
          <a:p>
            <a:pPr eaLnBrk="0" hangingPunct="0"/>
            <a:r>
              <a:rPr lang="zh-CN" altLang="en-US" sz="4000" u="sng">
                <a:solidFill>
                  <a:srgbClr val="FF0000"/>
                </a:solidFill>
                <a:latin typeface="楷体" pitchFamily="49" charset="-122"/>
                <a:ea typeface="楷体" pitchFamily="49" charset="-122"/>
              </a:rPr>
              <a:t>晕倒</a:t>
            </a:r>
            <a:endParaRPr lang="zh-CN" altLang="en-US" u="sng"/>
          </a:p>
        </p:txBody>
      </p:sp>
      <p:sp>
        <p:nvSpPr>
          <p:cNvPr id="75" name="矩形 74"/>
          <p:cNvSpPr>
            <a:spLocks noChangeArrowheads="1"/>
          </p:cNvSpPr>
          <p:nvPr/>
        </p:nvSpPr>
        <p:spPr bwMode="auto">
          <a:xfrm>
            <a:off x="6716713" y="3989388"/>
            <a:ext cx="698500" cy="706437"/>
          </a:xfrm>
          <a:prstGeom prst="rect">
            <a:avLst/>
          </a:prstGeom>
          <a:noFill/>
          <a:ln w="9525">
            <a:noFill/>
            <a:miter lim="800000"/>
            <a:headEnd/>
            <a:tailEnd/>
          </a:ln>
        </p:spPr>
        <p:txBody>
          <a:bodyPr wrap="none">
            <a:spAutoFit/>
          </a:bodyPr>
          <a:lstStyle/>
          <a:p>
            <a:pPr eaLnBrk="0" hangingPunct="0"/>
            <a:r>
              <a:rPr lang="zh-CN" altLang="en-US" sz="4000">
                <a:solidFill>
                  <a:srgbClr val="000000"/>
                </a:solidFill>
                <a:latin typeface="楷体" pitchFamily="49" charset="-122"/>
                <a:ea typeface="楷体" pitchFamily="49" charset="-122"/>
              </a:rPr>
              <a:t>黄</a:t>
            </a:r>
            <a:endParaRPr lang="zh-CN" altLang="en-US"/>
          </a:p>
        </p:txBody>
      </p:sp>
      <p:sp>
        <p:nvSpPr>
          <p:cNvPr id="8204" name="矩形 76"/>
          <p:cNvSpPr>
            <a:spLocks noChangeArrowheads="1"/>
          </p:cNvSpPr>
          <p:nvPr/>
        </p:nvSpPr>
        <p:spPr bwMode="auto">
          <a:xfrm>
            <a:off x="7221538" y="3989388"/>
            <a:ext cx="696912" cy="706437"/>
          </a:xfrm>
          <a:prstGeom prst="rect">
            <a:avLst/>
          </a:prstGeom>
          <a:noFill/>
          <a:ln w="9525">
            <a:noFill/>
            <a:miter lim="800000"/>
            <a:headEnd/>
            <a:tailEnd/>
          </a:ln>
        </p:spPr>
        <p:txBody>
          <a:bodyPr wrap="none">
            <a:spAutoFit/>
          </a:bodyPr>
          <a:lstStyle/>
          <a:p>
            <a:pPr eaLnBrk="0" hangingPunct="0"/>
            <a:r>
              <a:rPr lang="zh-CN" altLang="en-US" sz="4000" u="sng">
                <a:solidFill>
                  <a:srgbClr val="FF0000"/>
                </a:solidFill>
                <a:latin typeface="楷体" pitchFamily="49" charset="-122"/>
                <a:ea typeface="楷体" pitchFamily="49" charset="-122"/>
              </a:rPr>
              <a:t>焖</a:t>
            </a:r>
            <a:endParaRPr lang="zh-CN" altLang="en-US" u="sng"/>
          </a:p>
        </p:txBody>
      </p:sp>
      <p:sp>
        <p:nvSpPr>
          <p:cNvPr id="78" name="矩形 77"/>
          <p:cNvSpPr>
            <a:spLocks noChangeArrowheads="1"/>
          </p:cNvSpPr>
          <p:nvPr/>
        </p:nvSpPr>
        <p:spPr bwMode="auto">
          <a:xfrm>
            <a:off x="7869238" y="3989388"/>
            <a:ext cx="696912" cy="706437"/>
          </a:xfrm>
          <a:prstGeom prst="rect">
            <a:avLst/>
          </a:prstGeom>
          <a:noFill/>
          <a:ln w="9525">
            <a:noFill/>
            <a:miter lim="800000"/>
            <a:headEnd/>
            <a:tailEnd/>
          </a:ln>
        </p:spPr>
        <p:txBody>
          <a:bodyPr wrap="none">
            <a:spAutoFit/>
          </a:bodyPr>
          <a:lstStyle/>
          <a:p>
            <a:pPr eaLnBrk="0" hangingPunct="0"/>
            <a:r>
              <a:rPr lang="zh-CN" altLang="en-US" sz="4000">
                <a:solidFill>
                  <a:srgbClr val="000000"/>
                </a:solidFill>
                <a:latin typeface="楷体" pitchFamily="49" charset="-122"/>
                <a:ea typeface="楷体" pitchFamily="49" charset="-122"/>
              </a:rPr>
              <a:t>鸡</a:t>
            </a:r>
            <a:endParaRPr lang="zh-CN" altLang="en-US"/>
          </a:p>
        </p:txBody>
      </p:sp>
      <p:sp>
        <p:nvSpPr>
          <p:cNvPr id="8206" name="矩形 78"/>
          <p:cNvSpPr>
            <a:spLocks noChangeArrowheads="1"/>
          </p:cNvSpPr>
          <p:nvPr/>
        </p:nvSpPr>
        <p:spPr bwMode="auto">
          <a:xfrm>
            <a:off x="6716713" y="2836863"/>
            <a:ext cx="698500" cy="708025"/>
          </a:xfrm>
          <a:prstGeom prst="rect">
            <a:avLst/>
          </a:prstGeom>
          <a:noFill/>
          <a:ln w="9525">
            <a:noFill/>
            <a:miter lim="800000"/>
            <a:headEnd/>
            <a:tailEnd/>
          </a:ln>
        </p:spPr>
        <p:txBody>
          <a:bodyPr wrap="none">
            <a:spAutoFit/>
          </a:bodyPr>
          <a:lstStyle/>
          <a:p>
            <a:pPr eaLnBrk="0" hangingPunct="0"/>
            <a:r>
              <a:rPr lang="zh-CN" altLang="en-US" sz="4000" u="sng">
                <a:solidFill>
                  <a:srgbClr val="FF0000"/>
                </a:solidFill>
                <a:latin typeface="楷体" pitchFamily="49" charset="-122"/>
                <a:ea typeface="楷体" pitchFamily="49" charset="-122"/>
              </a:rPr>
              <a:t>蒜</a:t>
            </a:r>
            <a:endParaRPr lang="zh-CN" altLang="en-US" u="sng"/>
          </a:p>
        </p:txBody>
      </p:sp>
      <p:sp>
        <p:nvSpPr>
          <p:cNvPr id="8207" name="矩形 80"/>
          <p:cNvSpPr>
            <a:spLocks noChangeArrowheads="1"/>
          </p:cNvSpPr>
          <p:nvPr/>
        </p:nvSpPr>
        <p:spPr bwMode="auto">
          <a:xfrm>
            <a:off x="3044825" y="1612900"/>
            <a:ext cx="1209675" cy="708025"/>
          </a:xfrm>
          <a:prstGeom prst="rect">
            <a:avLst/>
          </a:prstGeom>
          <a:noFill/>
          <a:ln w="9525">
            <a:noFill/>
            <a:miter lim="800000"/>
            <a:headEnd/>
            <a:tailEnd/>
          </a:ln>
        </p:spPr>
        <p:txBody>
          <a:bodyPr wrap="none">
            <a:spAutoFit/>
          </a:bodyPr>
          <a:lstStyle/>
          <a:p>
            <a:pPr eaLnBrk="0" hangingPunct="0"/>
            <a:r>
              <a:rPr lang="zh-CN" altLang="en-US" sz="4000" u="sng">
                <a:solidFill>
                  <a:srgbClr val="FF0000"/>
                </a:solidFill>
                <a:latin typeface="楷体" pitchFamily="49" charset="-122"/>
                <a:ea typeface="楷体" pitchFamily="49" charset="-122"/>
              </a:rPr>
              <a:t>缅甸</a:t>
            </a:r>
            <a:endParaRPr lang="zh-CN" altLang="en-US" u="sng"/>
          </a:p>
        </p:txBody>
      </p:sp>
      <p:sp>
        <p:nvSpPr>
          <p:cNvPr id="83" name="矩形 82"/>
          <p:cNvSpPr>
            <a:spLocks noChangeArrowheads="1"/>
          </p:cNvSpPr>
          <p:nvPr/>
        </p:nvSpPr>
        <p:spPr bwMode="auto">
          <a:xfrm>
            <a:off x="2971800" y="3989388"/>
            <a:ext cx="698500" cy="706437"/>
          </a:xfrm>
          <a:prstGeom prst="rect">
            <a:avLst/>
          </a:prstGeom>
          <a:noFill/>
          <a:ln w="9525">
            <a:noFill/>
            <a:miter lim="800000"/>
            <a:headEnd/>
            <a:tailEnd/>
          </a:ln>
        </p:spPr>
        <p:txBody>
          <a:bodyPr wrap="none">
            <a:spAutoFit/>
          </a:bodyPr>
          <a:lstStyle/>
          <a:p>
            <a:pPr eaLnBrk="0" hangingPunct="0"/>
            <a:r>
              <a:rPr lang="zh-CN" altLang="en-US" sz="4000">
                <a:solidFill>
                  <a:srgbClr val="000000"/>
                </a:solidFill>
                <a:latin typeface="楷体" pitchFamily="49" charset="-122"/>
                <a:ea typeface="楷体" pitchFamily="49" charset="-122"/>
              </a:rPr>
              <a:t>鲜</a:t>
            </a:r>
            <a:endParaRPr lang="zh-CN" altLang="en-US"/>
          </a:p>
        </p:txBody>
      </p:sp>
      <p:sp>
        <p:nvSpPr>
          <p:cNvPr id="8209" name="矩形 83"/>
          <p:cNvSpPr>
            <a:spLocks noChangeArrowheads="1"/>
          </p:cNvSpPr>
          <p:nvPr/>
        </p:nvSpPr>
        <p:spPr bwMode="auto">
          <a:xfrm>
            <a:off x="3619500" y="3989388"/>
            <a:ext cx="698500" cy="706437"/>
          </a:xfrm>
          <a:prstGeom prst="rect">
            <a:avLst/>
          </a:prstGeom>
          <a:noFill/>
          <a:ln w="9525">
            <a:noFill/>
            <a:miter lim="800000"/>
            <a:headEnd/>
            <a:tailEnd/>
          </a:ln>
        </p:spPr>
        <p:txBody>
          <a:bodyPr wrap="none">
            <a:spAutoFit/>
          </a:bodyPr>
          <a:lstStyle/>
          <a:p>
            <a:pPr eaLnBrk="0" hangingPunct="0"/>
            <a:r>
              <a:rPr lang="zh-CN" altLang="en-US" sz="4000" u="sng">
                <a:solidFill>
                  <a:srgbClr val="FF0000"/>
                </a:solidFill>
                <a:latin typeface="楷体" pitchFamily="49" charset="-122"/>
                <a:ea typeface="楷体" pitchFamily="49" charset="-122"/>
              </a:rPr>
              <a:t>腴</a:t>
            </a:r>
            <a:endParaRPr lang="zh-CN" altLang="en-US" u="sng"/>
          </a:p>
        </p:txBody>
      </p:sp>
      <p:sp>
        <p:nvSpPr>
          <p:cNvPr id="8210" name="矩形 84"/>
          <p:cNvSpPr>
            <a:spLocks noChangeArrowheads="1"/>
          </p:cNvSpPr>
          <p:nvPr/>
        </p:nvSpPr>
        <p:spPr bwMode="auto">
          <a:xfrm>
            <a:off x="7653338" y="2836863"/>
            <a:ext cx="696912" cy="708025"/>
          </a:xfrm>
          <a:prstGeom prst="rect">
            <a:avLst/>
          </a:prstGeom>
          <a:noFill/>
          <a:ln w="9525">
            <a:noFill/>
            <a:miter lim="800000"/>
            <a:headEnd/>
            <a:tailEnd/>
          </a:ln>
        </p:spPr>
        <p:txBody>
          <a:bodyPr wrap="none">
            <a:spAutoFit/>
          </a:bodyPr>
          <a:lstStyle/>
          <a:p>
            <a:pPr eaLnBrk="0" hangingPunct="0"/>
            <a:r>
              <a:rPr lang="zh-CN" altLang="en-US" sz="4000" u="sng">
                <a:solidFill>
                  <a:srgbClr val="FF0000"/>
                </a:solidFill>
                <a:latin typeface="楷体" pitchFamily="49" charset="-122"/>
                <a:ea typeface="楷体" pitchFamily="49" charset="-122"/>
              </a:rPr>
              <a:t>碟</a:t>
            </a:r>
            <a:endParaRPr lang="zh-CN" altLang="en-US" u="sng"/>
          </a:p>
        </p:txBody>
      </p:sp>
      <p:sp>
        <p:nvSpPr>
          <p:cNvPr id="8211" name="矩形 86"/>
          <p:cNvSpPr>
            <a:spLocks noChangeArrowheads="1"/>
          </p:cNvSpPr>
          <p:nvPr/>
        </p:nvSpPr>
        <p:spPr bwMode="auto">
          <a:xfrm>
            <a:off x="715963" y="3989388"/>
            <a:ext cx="1209675" cy="706437"/>
          </a:xfrm>
          <a:prstGeom prst="rect">
            <a:avLst/>
          </a:prstGeom>
          <a:noFill/>
          <a:ln w="9525">
            <a:noFill/>
            <a:miter lim="800000"/>
            <a:headEnd/>
            <a:tailEnd/>
          </a:ln>
        </p:spPr>
        <p:txBody>
          <a:bodyPr wrap="none">
            <a:spAutoFit/>
          </a:bodyPr>
          <a:lstStyle/>
          <a:p>
            <a:pPr eaLnBrk="0" hangingPunct="0"/>
            <a:r>
              <a:rPr lang="zh-CN" altLang="en-US" sz="4000" u="sng">
                <a:solidFill>
                  <a:srgbClr val="FF0000"/>
                </a:solidFill>
                <a:latin typeface="楷体" pitchFamily="49" charset="-122"/>
                <a:ea typeface="楷体" pitchFamily="49" charset="-122"/>
              </a:rPr>
              <a:t>饱涨</a:t>
            </a:r>
            <a:endParaRPr lang="zh-CN" altLang="en-US" u="sng"/>
          </a:p>
        </p:txBody>
      </p:sp>
      <p:sp>
        <p:nvSpPr>
          <p:cNvPr id="8212" name="矩形 88"/>
          <p:cNvSpPr>
            <a:spLocks noChangeArrowheads="1"/>
          </p:cNvSpPr>
          <p:nvPr/>
        </p:nvSpPr>
        <p:spPr bwMode="auto">
          <a:xfrm>
            <a:off x="2919413" y="2836863"/>
            <a:ext cx="696912" cy="708025"/>
          </a:xfrm>
          <a:prstGeom prst="rect">
            <a:avLst/>
          </a:prstGeom>
          <a:noFill/>
          <a:ln w="9525">
            <a:noFill/>
            <a:miter lim="800000"/>
            <a:headEnd/>
            <a:tailEnd/>
          </a:ln>
        </p:spPr>
        <p:txBody>
          <a:bodyPr wrap="none">
            <a:spAutoFit/>
          </a:bodyPr>
          <a:lstStyle/>
          <a:p>
            <a:pPr eaLnBrk="0" hangingPunct="0"/>
            <a:r>
              <a:rPr lang="zh-CN" altLang="en-US" sz="4000" u="sng">
                <a:solidFill>
                  <a:srgbClr val="FF0000"/>
                </a:solidFill>
                <a:latin typeface="楷体" pitchFamily="49" charset="-122"/>
                <a:ea typeface="楷体" pitchFamily="49" charset="-122"/>
              </a:rPr>
              <a:t>淋</a:t>
            </a:r>
            <a:endParaRPr lang="zh-CN" altLang="en-US" u="sng"/>
          </a:p>
        </p:txBody>
      </p:sp>
      <p:sp>
        <p:nvSpPr>
          <p:cNvPr id="91" name="矩形 90"/>
          <p:cNvSpPr>
            <a:spLocks noChangeArrowheads="1"/>
          </p:cNvSpPr>
          <p:nvPr/>
        </p:nvSpPr>
        <p:spPr bwMode="auto">
          <a:xfrm>
            <a:off x="3548063" y="2836863"/>
            <a:ext cx="696912" cy="708025"/>
          </a:xfrm>
          <a:prstGeom prst="rect">
            <a:avLst/>
          </a:prstGeom>
          <a:noFill/>
          <a:ln w="9525">
            <a:noFill/>
            <a:miter lim="800000"/>
            <a:headEnd/>
            <a:tailEnd/>
          </a:ln>
        </p:spPr>
        <p:txBody>
          <a:bodyPr wrap="none">
            <a:spAutoFit/>
          </a:bodyPr>
          <a:lstStyle/>
          <a:p>
            <a:pPr eaLnBrk="0" hangingPunct="0"/>
            <a:r>
              <a:rPr lang="zh-CN" altLang="en-US" sz="4000">
                <a:solidFill>
                  <a:srgbClr val="000000"/>
                </a:solidFill>
                <a:latin typeface="楷体" pitchFamily="49" charset="-122"/>
                <a:ea typeface="楷体" pitchFamily="49" charset="-122"/>
              </a:rPr>
              <a:t>湿</a:t>
            </a:r>
            <a:endParaRPr lang="zh-CN" altLang="en-US"/>
          </a:p>
        </p:txBody>
      </p:sp>
      <p:sp>
        <p:nvSpPr>
          <p:cNvPr id="95" name="矩形 94"/>
          <p:cNvSpPr>
            <a:spLocks noChangeArrowheads="1"/>
          </p:cNvSpPr>
          <p:nvPr/>
        </p:nvSpPr>
        <p:spPr bwMode="auto">
          <a:xfrm>
            <a:off x="1557338" y="1181100"/>
            <a:ext cx="752475" cy="523875"/>
          </a:xfrm>
          <a:prstGeom prst="rect">
            <a:avLst/>
          </a:prstGeom>
          <a:noFill/>
          <a:ln w="9525">
            <a:noFill/>
            <a:miter lim="800000"/>
            <a:headEnd/>
            <a:tailEnd/>
          </a:ln>
        </p:spPr>
        <p:txBody>
          <a:bodyPr wrap="none">
            <a:spAutoFit/>
          </a:bodyPr>
          <a:lstStyle/>
          <a:p>
            <a:r>
              <a:rPr lang="en-US" altLang="zh-CN" sz="2800">
                <a:latin typeface="汉语拼音" pitchFamily="34" charset="0"/>
                <a:ea typeface="Arial Unicode MS" pitchFamily="34" charset="-122"/>
                <a:cs typeface="汉语拼音" pitchFamily="34" charset="0"/>
              </a:rPr>
              <a:t>jūn</a:t>
            </a:r>
            <a:endParaRPr lang="zh-CN" altLang="en-US" sz="2800">
              <a:latin typeface="汉语拼音" pitchFamily="34" charset="0"/>
              <a:ea typeface="Arial Unicode MS" pitchFamily="34" charset="-122"/>
              <a:cs typeface="汉语拼音" pitchFamily="34" charset="0"/>
            </a:endParaRPr>
          </a:p>
        </p:txBody>
      </p:sp>
      <p:sp>
        <p:nvSpPr>
          <p:cNvPr id="98" name="矩形 97"/>
          <p:cNvSpPr>
            <a:spLocks noChangeArrowheads="1"/>
          </p:cNvSpPr>
          <p:nvPr/>
        </p:nvSpPr>
        <p:spPr bwMode="auto">
          <a:xfrm>
            <a:off x="7053263" y="1181100"/>
            <a:ext cx="1157287" cy="523875"/>
          </a:xfrm>
          <a:prstGeom prst="rect">
            <a:avLst/>
          </a:prstGeom>
          <a:noFill/>
          <a:ln w="9525">
            <a:noFill/>
            <a:miter lim="800000"/>
            <a:headEnd/>
            <a:tailEnd/>
          </a:ln>
        </p:spPr>
        <p:txBody>
          <a:bodyPr wrap="none">
            <a:spAutoFit/>
          </a:bodyPr>
          <a:lstStyle/>
          <a:p>
            <a:r>
              <a:rPr lang="en-US" altLang="zh-CN" sz="2800">
                <a:latin typeface="汉语拼音" pitchFamily="34" charset="0"/>
                <a:ea typeface="Arial Unicode MS" pitchFamily="34" charset="-122"/>
                <a:cs typeface="汉语拼音" pitchFamily="34" charset="0"/>
              </a:rPr>
              <a:t>bì  xié</a:t>
            </a:r>
            <a:endParaRPr lang="zh-CN" altLang="en-US" sz="2800">
              <a:latin typeface="汉语拼音" pitchFamily="34" charset="0"/>
              <a:ea typeface="Arial Unicode MS" pitchFamily="34" charset="-122"/>
              <a:cs typeface="汉语拼音" pitchFamily="34" charset="0"/>
            </a:endParaRPr>
          </a:p>
        </p:txBody>
      </p:sp>
      <p:sp>
        <p:nvSpPr>
          <p:cNvPr id="101" name="矩形 100"/>
          <p:cNvSpPr>
            <a:spLocks noChangeArrowheads="1"/>
          </p:cNvSpPr>
          <p:nvPr/>
        </p:nvSpPr>
        <p:spPr bwMode="auto">
          <a:xfrm>
            <a:off x="5470525" y="2441575"/>
            <a:ext cx="815975" cy="523875"/>
          </a:xfrm>
          <a:prstGeom prst="rect">
            <a:avLst/>
          </a:prstGeom>
          <a:noFill/>
          <a:ln w="9525">
            <a:noFill/>
            <a:miter lim="800000"/>
            <a:headEnd/>
            <a:tailEnd/>
          </a:ln>
        </p:spPr>
        <p:txBody>
          <a:bodyPr wrap="none">
            <a:spAutoFit/>
          </a:bodyPr>
          <a:lstStyle/>
          <a:p>
            <a:r>
              <a:rPr lang="en-US" altLang="zh-CN" sz="2800">
                <a:latin typeface="汉语拼音" pitchFamily="34" charset="0"/>
                <a:ea typeface="Arial Unicode MS" pitchFamily="34" charset="-122"/>
                <a:cs typeface="汉语拼音" pitchFamily="34" charset="0"/>
              </a:rPr>
              <a:t>ɡuà</a:t>
            </a:r>
          </a:p>
        </p:txBody>
      </p:sp>
      <p:sp>
        <p:nvSpPr>
          <p:cNvPr id="103" name="矩形 102"/>
          <p:cNvSpPr>
            <a:spLocks noChangeArrowheads="1"/>
          </p:cNvSpPr>
          <p:nvPr/>
        </p:nvSpPr>
        <p:spPr bwMode="auto">
          <a:xfrm>
            <a:off x="5140325" y="3629025"/>
            <a:ext cx="996950" cy="523875"/>
          </a:xfrm>
          <a:prstGeom prst="rect">
            <a:avLst/>
          </a:prstGeom>
          <a:noFill/>
          <a:ln w="9525">
            <a:noFill/>
            <a:miter lim="800000"/>
            <a:headEnd/>
            <a:tailEnd/>
          </a:ln>
        </p:spPr>
        <p:txBody>
          <a:bodyPr wrap="none">
            <a:spAutoFit/>
          </a:bodyPr>
          <a:lstStyle/>
          <a:p>
            <a:r>
              <a:rPr lang="en-US" altLang="zh-CN" sz="2800">
                <a:latin typeface="汉语拼音" pitchFamily="34" charset="0"/>
                <a:ea typeface="Arial Unicode MS" pitchFamily="34" charset="-122"/>
                <a:cs typeface="汉语拼音" pitchFamily="34" charset="0"/>
              </a:rPr>
              <a:t>lí  bā</a:t>
            </a:r>
            <a:endParaRPr lang="zh-CN" altLang="en-US" sz="2800">
              <a:latin typeface="汉语拼音" pitchFamily="34" charset="0"/>
              <a:ea typeface="Arial Unicode MS" pitchFamily="34" charset="-122"/>
              <a:cs typeface="汉语拼音" pitchFamily="34" charset="0"/>
            </a:endParaRPr>
          </a:p>
        </p:txBody>
      </p:sp>
      <p:sp>
        <p:nvSpPr>
          <p:cNvPr id="106" name="矩形 105"/>
          <p:cNvSpPr>
            <a:spLocks noChangeArrowheads="1"/>
          </p:cNvSpPr>
          <p:nvPr/>
        </p:nvSpPr>
        <p:spPr bwMode="auto">
          <a:xfrm>
            <a:off x="6716713" y="2441575"/>
            <a:ext cx="969962" cy="523875"/>
          </a:xfrm>
          <a:prstGeom prst="rect">
            <a:avLst/>
          </a:prstGeom>
          <a:noFill/>
          <a:ln w="9525">
            <a:noFill/>
            <a:miter lim="800000"/>
            <a:headEnd/>
            <a:tailEnd/>
          </a:ln>
        </p:spPr>
        <p:txBody>
          <a:bodyPr wrap="none">
            <a:spAutoFit/>
          </a:bodyPr>
          <a:lstStyle/>
          <a:p>
            <a:r>
              <a:rPr lang="en-US" altLang="zh-CN" sz="2800">
                <a:latin typeface="汉语拼音" pitchFamily="34" charset="0"/>
                <a:ea typeface="Arial Unicode MS" pitchFamily="34" charset="-122"/>
                <a:cs typeface="汉语拼音" pitchFamily="34" charset="0"/>
              </a:rPr>
              <a:t>suàn</a:t>
            </a:r>
            <a:endParaRPr lang="zh-CN" altLang="en-US" sz="2800">
              <a:latin typeface="汉语拼音" pitchFamily="34" charset="0"/>
              <a:ea typeface="Arial Unicode MS" pitchFamily="34" charset="-122"/>
              <a:cs typeface="汉语拼音" pitchFamily="34" charset="0"/>
            </a:endParaRPr>
          </a:p>
        </p:txBody>
      </p:sp>
      <p:sp>
        <p:nvSpPr>
          <p:cNvPr id="109" name="矩形 108"/>
          <p:cNvSpPr>
            <a:spLocks noChangeArrowheads="1"/>
          </p:cNvSpPr>
          <p:nvPr/>
        </p:nvSpPr>
        <p:spPr bwMode="auto">
          <a:xfrm>
            <a:off x="793750" y="2441575"/>
            <a:ext cx="650875" cy="523875"/>
          </a:xfrm>
          <a:prstGeom prst="rect">
            <a:avLst/>
          </a:prstGeom>
          <a:noFill/>
          <a:ln w="9525">
            <a:noFill/>
            <a:miter lim="800000"/>
            <a:headEnd/>
            <a:tailEnd/>
          </a:ln>
        </p:spPr>
        <p:txBody>
          <a:bodyPr wrap="none">
            <a:spAutoFit/>
          </a:bodyPr>
          <a:lstStyle/>
          <a:p>
            <a:r>
              <a:rPr lang="en-US" altLang="zh-CN" sz="2800">
                <a:latin typeface="汉语拼音" pitchFamily="34" charset="0"/>
                <a:ea typeface="Arial Unicode MS" pitchFamily="34" charset="-122"/>
                <a:cs typeface="汉语拼音" pitchFamily="34" charset="0"/>
              </a:rPr>
              <a:t>xiè</a:t>
            </a:r>
            <a:endParaRPr lang="zh-CN" altLang="en-US" sz="2800">
              <a:latin typeface="汉语拼音" pitchFamily="34" charset="0"/>
              <a:ea typeface="Arial Unicode MS" pitchFamily="34" charset="-122"/>
              <a:cs typeface="汉语拼音" pitchFamily="34" charset="0"/>
            </a:endParaRPr>
          </a:p>
        </p:txBody>
      </p:sp>
      <p:sp>
        <p:nvSpPr>
          <p:cNvPr id="110" name="矩形 109"/>
          <p:cNvSpPr>
            <a:spLocks noChangeArrowheads="1"/>
          </p:cNvSpPr>
          <p:nvPr/>
        </p:nvSpPr>
        <p:spPr bwMode="auto">
          <a:xfrm>
            <a:off x="2771775" y="1181100"/>
            <a:ext cx="1833563" cy="523875"/>
          </a:xfrm>
          <a:prstGeom prst="rect">
            <a:avLst/>
          </a:prstGeom>
          <a:noFill/>
          <a:ln w="9525">
            <a:noFill/>
            <a:miter lim="800000"/>
            <a:headEnd/>
            <a:tailEnd/>
          </a:ln>
        </p:spPr>
        <p:txBody>
          <a:bodyPr wrap="none">
            <a:spAutoFit/>
          </a:bodyPr>
          <a:lstStyle/>
          <a:p>
            <a:r>
              <a:rPr lang="en-US" altLang="zh-CN" sz="2800">
                <a:latin typeface="汉语拼音" pitchFamily="34" charset="0"/>
                <a:ea typeface="Arial Unicode MS" pitchFamily="34" charset="-122"/>
                <a:cs typeface="汉语拼音" pitchFamily="34" charset="0"/>
              </a:rPr>
              <a:t>miǎn diàn</a:t>
            </a:r>
            <a:endParaRPr lang="zh-CN" altLang="en-US" sz="2800">
              <a:latin typeface="汉语拼音" pitchFamily="34" charset="0"/>
              <a:ea typeface="Arial Unicode MS" pitchFamily="34" charset="-122"/>
              <a:cs typeface="汉语拼音" pitchFamily="34" charset="0"/>
            </a:endParaRPr>
          </a:p>
        </p:txBody>
      </p:sp>
      <p:sp>
        <p:nvSpPr>
          <p:cNvPr id="111" name="矩形 110"/>
          <p:cNvSpPr>
            <a:spLocks noChangeArrowheads="1"/>
          </p:cNvSpPr>
          <p:nvPr/>
        </p:nvSpPr>
        <p:spPr bwMode="auto">
          <a:xfrm>
            <a:off x="7605713" y="2441575"/>
            <a:ext cx="661987" cy="523875"/>
          </a:xfrm>
          <a:prstGeom prst="rect">
            <a:avLst/>
          </a:prstGeom>
          <a:noFill/>
          <a:ln w="9525">
            <a:noFill/>
            <a:miter lim="800000"/>
            <a:headEnd/>
            <a:tailEnd/>
          </a:ln>
        </p:spPr>
        <p:txBody>
          <a:bodyPr wrap="none">
            <a:spAutoFit/>
          </a:bodyPr>
          <a:lstStyle/>
          <a:p>
            <a:r>
              <a:rPr lang="en-US" altLang="zh-CN" sz="2800">
                <a:latin typeface="汉语拼音" pitchFamily="34" charset="0"/>
                <a:ea typeface="Arial Unicode MS" pitchFamily="34" charset="-122"/>
                <a:cs typeface="汉语拼音" pitchFamily="34" charset="0"/>
              </a:rPr>
              <a:t>dié</a:t>
            </a:r>
            <a:endParaRPr lang="zh-CN" altLang="en-US" sz="2800">
              <a:latin typeface="汉语拼音" pitchFamily="34" charset="0"/>
              <a:ea typeface="Arial Unicode MS" pitchFamily="34" charset="-122"/>
              <a:cs typeface="汉语拼音" pitchFamily="34" charset="0"/>
            </a:endParaRPr>
          </a:p>
        </p:txBody>
      </p:sp>
      <p:sp>
        <p:nvSpPr>
          <p:cNvPr id="112" name="矩形 111"/>
          <p:cNvSpPr>
            <a:spLocks noChangeArrowheads="1"/>
          </p:cNvSpPr>
          <p:nvPr/>
        </p:nvSpPr>
        <p:spPr bwMode="auto">
          <a:xfrm>
            <a:off x="3692525" y="3629025"/>
            <a:ext cx="600075" cy="523875"/>
          </a:xfrm>
          <a:prstGeom prst="rect">
            <a:avLst/>
          </a:prstGeom>
          <a:noFill/>
          <a:ln w="9525">
            <a:noFill/>
            <a:miter lim="800000"/>
            <a:headEnd/>
            <a:tailEnd/>
          </a:ln>
        </p:spPr>
        <p:txBody>
          <a:bodyPr wrap="none">
            <a:spAutoFit/>
          </a:bodyPr>
          <a:lstStyle/>
          <a:p>
            <a:r>
              <a:rPr lang="en-US" altLang="zh-CN" sz="2800">
                <a:latin typeface="汉语拼音" pitchFamily="34" charset="0"/>
                <a:ea typeface="Arial Unicode MS" pitchFamily="34" charset="-122"/>
                <a:cs typeface="汉语拼音" pitchFamily="34" charset="0"/>
              </a:rPr>
              <a:t>yú</a:t>
            </a:r>
            <a:endParaRPr lang="zh-CN" altLang="en-US" sz="2800">
              <a:latin typeface="汉语拼音" pitchFamily="34" charset="0"/>
              <a:ea typeface="Arial Unicode MS" pitchFamily="34" charset="-122"/>
              <a:cs typeface="汉语拼音" pitchFamily="34" charset="0"/>
            </a:endParaRPr>
          </a:p>
        </p:txBody>
      </p:sp>
      <p:sp>
        <p:nvSpPr>
          <p:cNvPr id="114" name="矩形 113"/>
          <p:cNvSpPr>
            <a:spLocks noChangeArrowheads="1"/>
          </p:cNvSpPr>
          <p:nvPr/>
        </p:nvSpPr>
        <p:spPr bwMode="auto">
          <a:xfrm>
            <a:off x="500063" y="3629025"/>
            <a:ext cx="1933575" cy="523875"/>
          </a:xfrm>
          <a:prstGeom prst="rect">
            <a:avLst/>
          </a:prstGeom>
          <a:noFill/>
          <a:ln w="9525">
            <a:noFill/>
            <a:miter lim="800000"/>
            <a:headEnd/>
            <a:tailEnd/>
          </a:ln>
        </p:spPr>
        <p:txBody>
          <a:bodyPr wrap="none">
            <a:spAutoFit/>
          </a:bodyPr>
          <a:lstStyle/>
          <a:p>
            <a:r>
              <a:rPr lang="en-US" altLang="zh-CN" sz="2800">
                <a:latin typeface="汉语拼音" pitchFamily="34" charset="0"/>
                <a:ea typeface="Arial Unicode MS" pitchFamily="34" charset="-122"/>
                <a:cs typeface="汉语拼音" pitchFamily="34" charset="0"/>
              </a:rPr>
              <a:t>bǎo zhànɡ</a:t>
            </a:r>
            <a:endParaRPr lang="zh-CN" altLang="en-US" sz="2800">
              <a:latin typeface="汉语拼音" pitchFamily="34" charset="0"/>
              <a:ea typeface="Arial Unicode MS" pitchFamily="34" charset="-122"/>
              <a:cs typeface="汉语拼音" pitchFamily="34" charset="0"/>
            </a:endParaRPr>
          </a:p>
        </p:txBody>
      </p:sp>
      <p:sp>
        <p:nvSpPr>
          <p:cNvPr id="115" name="矩形 114"/>
          <p:cNvSpPr>
            <a:spLocks noChangeArrowheads="1"/>
          </p:cNvSpPr>
          <p:nvPr/>
        </p:nvSpPr>
        <p:spPr bwMode="auto">
          <a:xfrm>
            <a:off x="2971800" y="2441575"/>
            <a:ext cx="565150" cy="523875"/>
          </a:xfrm>
          <a:prstGeom prst="rect">
            <a:avLst/>
          </a:prstGeom>
          <a:noFill/>
          <a:ln w="9525">
            <a:noFill/>
            <a:miter lim="800000"/>
            <a:headEnd/>
            <a:tailEnd/>
          </a:ln>
        </p:spPr>
        <p:txBody>
          <a:bodyPr wrap="none">
            <a:spAutoFit/>
          </a:bodyPr>
          <a:lstStyle/>
          <a:p>
            <a:r>
              <a:rPr lang="en-US" altLang="zh-CN" sz="2800">
                <a:latin typeface="汉语拼音" pitchFamily="34" charset="0"/>
                <a:ea typeface="Arial Unicode MS" pitchFamily="34" charset="-122"/>
                <a:cs typeface="汉语拼音" pitchFamily="34" charset="0"/>
              </a:rPr>
              <a:t>lín</a:t>
            </a:r>
            <a:endParaRPr lang="zh-CN" altLang="en-US" sz="2800">
              <a:latin typeface="汉语拼音" pitchFamily="34" charset="0"/>
              <a:ea typeface="Arial Unicode MS" pitchFamily="34" charset="-122"/>
              <a:cs typeface="汉语拼音" pitchFamily="34" charset="0"/>
            </a:endParaRPr>
          </a:p>
        </p:txBody>
      </p:sp>
      <p:sp>
        <p:nvSpPr>
          <p:cNvPr id="116" name="矩形 115"/>
          <p:cNvSpPr>
            <a:spLocks noChangeArrowheads="1"/>
          </p:cNvSpPr>
          <p:nvPr/>
        </p:nvSpPr>
        <p:spPr bwMode="auto">
          <a:xfrm>
            <a:off x="4927600" y="1181100"/>
            <a:ext cx="1517650" cy="523875"/>
          </a:xfrm>
          <a:prstGeom prst="rect">
            <a:avLst/>
          </a:prstGeom>
          <a:noFill/>
          <a:ln w="9525">
            <a:noFill/>
            <a:miter lim="800000"/>
            <a:headEnd/>
            <a:tailEnd/>
          </a:ln>
        </p:spPr>
        <p:txBody>
          <a:bodyPr wrap="none">
            <a:spAutoFit/>
          </a:bodyPr>
          <a:lstStyle/>
          <a:p>
            <a:r>
              <a:rPr lang="en-US" altLang="zh-CN" sz="2800">
                <a:latin typeface="汉语拼音" pitchFamily="34" charset="0"/>
                <a:ea typeface="Arial Unicode MS" pitchFamily="34" charset="-122"/>
                <a:cs typeface="汉语拼音" pitchFamily="34" charset="0"/>
              </a:rPr>
              <a:t>yūn dǎo</a:t>
            </a:r>
            <a:endParaRPr lang="zh-CN" altLang="en-US" sz="2800">
              <a:latin typeface="汉语拼音" pitchFamily="34" charset="0"/>
              <a:ea typeface="Arial Unicode MS" pitchFamily="34" charset="-122"/>
              <a:cs typeface="汉语拼音" pitchFamily="34" charset="0"/>
            </a:endParaRPr>
          </a:p>
        </p:txBody>
      </p:sp>
      <p:sp>
        <p:nvSpPr>
          <p:cNvPr id="117" name="矩形 116"/>
          <p:cNvSpPr>
            <a:spLocks noChangeArrowheads="1"/>
          </p:cNvSpPr>
          <p:nvPr/>
        </p:nvSpPr>
        <p:spPr bwMode="auto">
          <a:xfrm>
            <a:off x="7221538" y="3629025"/>
            <a:ext cx="909637" cy="523875"/>
          </a:xfrm>
          <a:prstGeom prst="rect">
            <a:avLst/>
          </a:prstGeom>
          <a:noFill/>
          <a:ln w="9525">
            <a:noFill/>
            <a:miter lim="800000"/>
            <a:headEnd/>
            <a:tailEnd/>
          </a:ln>
        </p:spPr>
        <p:txBody>
          <a:bodyPr wrap="none">
            <a:spAutoFit/>
          </a:bodyPr>
          <a:lstStyle/>
          <a:p>
            <a:r>
              <a:rPr lang="en-US" altLang="zh-CN" sz="2800">
                <a:latin typeface="汉语拼音" pitchFamily="34" charset="0"/>
                <a:ea typeface="Arial Unicode MS" pitchFamily="34" charset="-122"/>
                <a:cs typeface="汉语拼音" pitchFamily="34" charset="0"/>
              </a:rPr>
              <a:t>mèn</a:t>
            </a:r>
            <a:endParaRPr lang="zh-CN" altLang="en-US" sz="2800">
              <a:latin typeface="汉语拼音" pitchFamily="34" charset="0"/>
              <a:ea typeface="Arial Unicode MS" pitchFamily="34" charset="-122"/>
              <a:cs typeface="汉语拼音" pitchFamily="34" charset="0"/>
            </a:endParaRPr>
          </a:p>
        </p:txBody>
      </p:sp>
      <p:grpSp>
        <p:nvGrpSpPr>
          <p:cNvPr id="8227" name="组合 2"/>
          <p:cNvGrpSpPr>
            <a:grpSpLocks/>
          </p:cNvGrpSpPr>
          <p:nvPr/>
        </p:nvGrpSpPr>
        <p:grpSpPr bwMode="auto">
          <a:xfrm>
            <a:off x="515938" y="555625"/>
            <a:ext cx="1497012" cy="566738"/>
            <a:chOff x="752475" y="598488"/>
            <a:chExt cx="1497013" cy="566737"/>
          </a:xfrm>
        </p:grpSpPr>
        <p:sp>
          <p:nvSpPr>
            <p:cNvPr id="46" name="圆角矩形 45"/>
            <p:cNvSpPr/>
            <p:nvPr/>
          </p:nvSpPr>
          <p:spPr>
            <a:xfrm rot="20326116">
              <a:off x="1746251"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7" name="圆角矩形 46"/>
            <p:cNvSpPr/>
            <p:nvPr/>
          </p:nvSpPr>
          <p:spPr>
            <a:xfrm rot="319204">
              <a:off x="1258887"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8" name="圆角矩形 47"/>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8235" name="矩形 1"/>
            <p:cNvSpPr>
              <a:spLocks noChangeArrowheads="1"/>
            </p:cNvSpPr>
            <p:nvPr/>
          </p:nvSpPr>
          <p:spPr bwMode="auto">
            <a:xfrm>
              <a:off x="752475" y="598488"/>
              <a:ext cx="1497013" cy="566737"/>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读一读</a:t>
              </a:r>
            </a:p>
          </p:txBody>
        </p:sp>
      </p:grpSp>
      <p:grpSp>
        <p:nvGrpSpPr>
          <p:cNvPr id="8228" name="组合 55"/>
          <p:cNvGrpSpPr>
            <a:grpSpLocks/>
          </p:cNvGrpSpPr>
          <p:nvPr/>
        </p:nvGrpSpPr>
        <p:grpSpPr bwMode="auto">
          <a:xfrm>
            <a:off x="-3175" y="-20638"/>
            <a:ext cx="2006600" cy="523876"/>
            <a:chOff x="70" y="-63"/>
            <a:chExt cx="3161" cy="824"/>
          </a:xfrm>
        </p:grpSpPr>
        <p:sp>
          <p:nvSpPr>
            <p:cNvPr id="8229"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预习检查</a:t>
              </a:r>
            </a:p>
          </p:txBody>
        </p:sp>
        <p:cxnSp>
          <p:nvCxnSpPr>
            <p:cNvPr id="5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3" name="菱形 5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randombar(horizontal)">
                                      <p:cBhvr>
                                        <p:cTn id="7" dur="500"/>
                                        <p:tgtEl>
                                          <p:spTgt spid="9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randombar(horizontal)">
                                      <p:cBhvr>
                                        <p:cTn id="12" dur="500"/>
                                        <p:tgtEl>
                                          <p:spTgt spid="6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0"/>
                                        </p:tgtEl>
                                        <p:attrNameLst>
                                          <p:attrName>style.visibility</p:attrName>
                                        </p:attrNameLst>
                                      </p:cBhvr>
                                      <p:to>
                                        <p:strVal val="visible"/>
                                      </p:to>
                                    </p:set>
                                    <p:animEffect transition="in" filter="randombar(horizontal)">
                                      <p:cBhvr>
                                        <p:cTn id="17" dur="500"/>
                                        <p:tgtEl>
                                          <p:spTgt spid="1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6"/>
                                        </p:tgtEl>
                                        <p:attrNameLst>
                                          <p:attrName>style.visibility</p:attrName>
                                        </p:attrNameLst>
                                      </p:cBhvr>
                                      <p:to>
                                        <p:strVal val="visible"/>
                                      </p:to>
                                    </p:set>
                                    <p:animEffect transition="in" filter="randombar(horizontal)">
                                      <p:cBhvr>
                                        <p:cTn id="22" dur="500"/>
                                        <p:tgtEl>
                                          <p:spTgt spid="11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randombar(horizontal)">
                                      <p:cBhvr>
                                        <p:cTn id="27" dur="500"/>
                                        <p:tgtEl>
                                          <p:spTgt spid="9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9"/>
                                        </p:tgtEl>
                                        <p:attrNameLst>
                                          <p:attrName>style.visibility</p:attrName>
                                        </p:attrNameLst>
                                      </p:cBhvr>
                                      <p:to>
                                        <p:strVal val="visible"/>
                                      </p:to>
                                    </p:set>
                                    <p:animEffect transition="in" filter="randombar(horizontal)">
                                      <p:cBhvr>
                                        <p:cTn id="32" dur="500"/>
                                        <p:tgtEl>
                                          <p:spTgt spid="10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randombar(horizontal)">
                                      <p:cBhvr>
                                        <p:cTn id="37" dur="500"/>
                                        <p:tgtEl>
                                          <p:spTgt spid="7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15"/>
                                        </p:tgtEl>
                                        <p:attrNameLst>
                                          <p:attrName>style.visibility</p:attrName>
                                        </p:attrNameLst>
                                      </p:cBhvr>
                                      <p:to>
                                        <p:strVal val="visible"/>
                                      </p:to>
                                    </p:set>
                                    <p:animEffect transition="in" filter="randombar(horizontal)">
                                      <p:cBhvr>
                                        <p:cTn id="42" dur="500"/>
                                        <p:tgtEl>
                                          <p:spTgt spid="115"/>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randombar(horizontal)">
                                      <p:cBhvr>
                                        <p:cTn id="47" dur="500"/>
                                        <p:tgtEl>
                                          <p:spTgt spid="91"/>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01"/>
                                        </p:tgtEl>
                                        <p:attrNameLst>
                                          <p:attrName>style.visibility</p:attrName>
                                        </p:attrNameLst>
                                      </p:cBhvr>
                                      <p:to>
                                        <p:strVal val="visible"/>
                                      </p:to>
                                    </p:set>
                                    <p:animEffect transition="in" filter="randombar(horizontal)">
                                      <p:cBhvr>
                                        <p:cTn id="52" dur="500"/>
                                        <p:tgtEl>
                                          <p:spTgt spid="101"/>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randombar(horizontal)">
                                      <p:cBhvr>
                                        <p:cTn id="57" dur="500"/>
                                        <p:tgtEl>
                                          <p:spTgt spid="64"/>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106"/>
                                        </p:tgtEl>
                                        <p:attrNameLst>
                                          <p:attrName>style.visibility</p:attrName>
                                        </p:attrNameLst>
                                      </p:cBhvr>
                                      <p:to>
                                        <p:strVal val="visible"/>
                                      </p:to>
                                    </p:set>
                                    <p:animEffect transition="in" filter="randombar(horizontal)">
                                      <p:cBhvr>
                                        <p:cTn id="62" dur="500"/>
                                        <p:tgtEl>
                                          <p:spTgt spid="106"/>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111"/>
                                        </p:tgtEl>
                                        <p:attrNameLst>
                                          <p:attrName>style.visibility</p:attrName>
                                        </p:attrNameLst>
                                      </p:cBhvr>
                                      <p:to>
                                        <p:strVal val="visible"/>
                                      </p:to>
                                    </p:set>
                                    <p:animEffect transition="in" filter="randombar(horizontal)">
                                      <p:cBhvr>
                                        <p:cTn id="67" dur="500"/>
                                        <p:tgtEl>
                                          <p:spTgt spid="111"/>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grpId="0" nodeType="clickEffect">
                                  <p:stCondLst>
                                    <p:cond delay="0"/>
                                  </p:stCondLst>
                                  <p:childTnLst>
                                    <p:set>
                                      <p:cBhvr>
                                        <p:cTn id="71" dur="1" fill="hold">
                                          <p:stCondLst>
                                            <p:cond delay="0"/>
                                          </p:stCondLst>
                                        </p:cTn>
                                        <p:tgtEl>
                                          <p:spTgt spid="114"/>
                                        </p:tgtEl>
                                        <p:attrNameLst>
                                          <p:attrName>style.visibility</p:attrName>
                                        </p:attrNameLst>
                                      </p:cBhvr>
                                      <p:to>
                                        <p:strVal val="visible"/>
                                      </p:to>
                                    </p:set>
                                    <p:animEffect transition="in" filter="randombar(horizontal)">
                                      <p:cBhvr>
                                        <p:cTn id="72" dur="500"/>
                                        <p:tgtEl>
                                          <p:spTgt spid="114"/>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112"/>
                                        </p:tgtEl>
                                        <p:attrNameLst>
                                          <p:attrName>style.visibility</p:attrName>
                                        </p:attrNameLst>
                                      </p:cBhvr>
                                      <p:to>
                                        <p:strVal val="visible"/>
                                      </p:to>
                                    </p:set>
                                    <p:animEffect transition="in" filter="randombar(horizontal)">
                                      <p:cBhvr>
                                        <p:cTn id="77" dur="500"/>
                                        <p:tgtEl>
                                          <p:spTgt spid="112"/>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randombar(horizontal)">
                                      <p:cBhvr>
                                        <p:cTn id="82" dur="500"/>
                                        <p:tgtEl>
                                          <p:spTgt spid="83"/>
                                        </p:tgtEl>
                                      </p:cBhvr>
                                    </p:animEffect>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grpId="0" nodeType="clickEffect">
                                  <p:stCondLst>
                                    <p:cond delay="0"/>
                                  </p:stCondLst>
                                  <p:childTnLst>
                                    <p:set>
                                      <p:cBhvr>
                                        <p:cTn id="86" dur="1" fill="hold">
                                          <p:stCondLst>
                                            <p:cond delay="0"/>
                                          </p:stCondLst>
                                        </p:cTn>
                                        <p:tgtEl>
                                          <p:spTgt spid="103"/>
                                        </p:tgtEl>
                                        <p:attrNameLst>
                                          <p:attrName>style.visibility</p:attrName>
                                        </p:attrNameLst>
                                      </p:cBhvr>
                                      <p:to>
                                        <p:strVal val="visible"/>
                                      </p:to>
                                    </p:set>
                                    <p:animEffect transition="in" filter="randombar(horizontal)">
                                      <p:cBhvr>
                                        <p:cTn id="87" dur="500"/>
                                        <p:tgtEl>
                                          <p:spTgt spid="103"/>
                                        </p:tgtEl>
                                      </p:cBhvr>
                                    </p:animEffect>
                                  </p:childTnLst>
                                </p:cTn>
                              </p:par>
                            </p:childTnLst>
                          </p:cTn>
                        </p:par>
                      </p:childTnLst>
                    </p:cTn>
                  </p:par>
                  <p:par>
                    <p:cTn id="88" fill="hold">
                      <p:stCondLst>
                        <p:cond delay="indefinite"/>
                      </p:stCondLst>
                      <p:childTnLst>
                        <p:par>
                          <p:cTn id="89" fill="hold">
                            <p:stCondLst>
                              <p:cond delay="0"/>
                            </p:stCondLst>
                            <p:childTnLst>
                              <p:par>
                                <p:cTn id="90" presetID="14" presetClass="entr" presetSubtype="10" fill="hold" grpId="0" nodeType="clickEffect">
                                  <p:stCondLst>
                                    <p:cond delay="0"/>
                                  </p:stCondLst>
                                  <p:childTnLst>
                                    <p:set>
                                      <p:cBhvr>
                                        <p:cTn id="91" dur="1" fill="hold">
                                          <p:stCondLst>
                                            <p:cond delay="0"/>
                                          </p:stCondLst>
                                        </p:cTn>
                                        <p:tgtEl>
                                          <p:spTgt spid="117"/>
                                        </p:tgtEl>
                                        <p:attrNameLst>
                                          <p:attrName>style.visibility</p:attrName>
                                        </p:attrNameLst>
                                      </p:cBhvr>
                                      <p:to>
                                        <p:strVal val="visible"/>
                                      </p:to>
                                    </p:set>
                                    <p:animEffect transition="in" filter="randombar(horizontal)">
                                      <p:cBhvr>
                                        <p:cTn id="92" dur="500"/>
                                        <p:tgtEl>
                                          <p:spTgt spid="117"/>
                                        </p:tgtEl>
                                      </p:cBhvr>
                                    </p:animEffect>
                                  </p:childTnLst>
                                </p:cTn>
                              </p:par>
                            </p:childTnLst>
                          </p:cTn>
                        </p:par>
                      </p:childTnLst>
                    </p:cTn>
                  </p:par>
                  <p:par>
                    <p:cTn id="93" fill="hold">
                      <p:stCondLst>
                        <p:cond delay="indefinite"/>
                      </p:stCondLst>
                      <p:childTnLst>
                        <p:par>
                          <p:cTn id="94" fill="hold">
                            <p:stCondLst>
                              <p:cond delay="0"/>
                            </p:stCondLst>
                            <p:childTnLst>
                              <p:par>
                                <p:cTn id="95" presetID="14" presetClass="entr" presetSubtype="10" fill="hold" grpId="0" nodeType="clickEffect">
                                  <p:stCondLst>
                                    <p:cond delay="0"/>
                                  </p:stCondLst>
                                  <p:childTnLst>
                                    <p:set>
                                      <p:cBhvr>
                                        <p:cTn id="96" dur="1" fill="hold">
                                          <p:stCondLst>
                                            <p:cond delay="0"/>
                                          </p:stCondLst>
                                        </p:cTn>
                                        <p:tgtEl>
                                          <p:spTgt spid="75"/>
                                        </p:tgtEl>
                                        <p:attrNameLst>
                                          <p:attrName>style.visibility</p:attrName>
                                        </p:attrNameLst>
                                      </p:cBhvr>
                                      <p:to>
                                        <p:strVal val="visible"/>
                                      </p:to>
                                    </p:set>
                                    <p:animEffect transition="in" filter="randombar(horizontal)">
                                      <p:cBhvr>
                                        <p:cTn id="97" dur="500"/>
                                        <p:tgtEl>
                                          <p:spTgt spid="75"/>
                                        </p:tgtEl>
                                      </p:cBhvr>
                                    </p:animEffect>
                                  </p:childTnLst>
                                </p:cTn>
                              </p:par>
                            </p:childTnLst>
                          </p:cTn>
                        </p:par>
                      </p:childTnLst>
                    </p:cTn>
                  </p:par>
                  <p:par>
                    <p:cTn id="98" fill="hold">
                      <p:stCondLst>
                        <p:cond delay="indefinite"/>
                      </p:stCondLst>
                      <p:childTnLst>
                        <p:par>
                          <p:cTn id="99" fill="hold">
                            <p:stCondLst>
                              <p:cond delay="0"/>
                            </p:stCondLst>
                            <p:childTnLst>
                              <p:par>
                                <p:cTn id="100" presetID="14" presetClass="entr" presetSubtype="10" fill="hold" grpId="0" nodeType="clickEffect">
                                  <p:stCondLst>
                                    <p:cond delay="0"/>
                                  </p:stCondLst>
                                  <p:childTnLst>
                                    <p:set>
                                      <p:cBhvr>
                                        <p:cTn id="101" dur="1" fill="hold">
                                          <p:stCondLst>
                                            <p:cond delay="0"/>
                                          </p:stCondLst>
                                        </p:cTn>
                                        <p:tgtEl>
                                          <p:spTgt spid="78"/>
                                        </p:tgtEl>
                                        <p:attrNameLst>
                                          <p:attrName>style.visibility</p:attrName>
                                        </p:attrNameLst>
                                      </p:cBhvr>
                                      <p:to>
                                        <p:strVal val="visible"/>
                                      </p:to>
                                    </p:set>
                                    <p:animEffect transition="in" filter="randombar(horizontal)">
                                      <p:cBhvr>
                                        <p:cTn id="10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4" grpId="0"/>
      <p:bldP spid="73" grpId="0"/>
      <p:bldP spid="75" grpId="0"/>
      <p:bldP spid="78" grpId="0"/>
      <p:bldP spid="83" grpId="0"/>
      <p:bldP spid="91" grpId="0"/>
      <p:bldP spid="95" grpId="0"/>
      <p:bldP spid="98" grpId="0"/>
      <p:bldP spid="101" grpId="0"/>
      <p:bldP spid="103" grpId="0"/>
      <p:bldP spid="106" grpId="0"/>
      <p:bldP spid="109" grpId="0"/>
      <p:bldP spid="110" grpId="0"/>
      <p:bldP spid="111" grpId="0"/>
      <p:bldP spid="112" grpId="0"/>
      <p:bldP spid="114" grpId="0"/>
      <p:bldP spid="115" grpId="0"/>
      <p:bldP spid="116" grpId="0"/>
      <p:bldP spid="1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28"/>
          <p:cNvSpPr>
            <a:spLocks noChangeArrowheads="1"/>
          </p:cNvSpPr>
          <p:nvPr/>
        </p:nvSpPr>
        <p:spPr bwMode="auto">
          <a:xfrm>
            <a:off x="1116013" y="1851025"/>
            <a:ext cx="3340100" cy="1662113"/>
          </a:xfrm>
          <a:prstGeom prst="rect">
            <a:avLst/>
          </a:prstGeom>
          <a:noFill/>
          <a:ln w="9525">
            <a:noFill/>
            <a:miter lim="800000"/>
            <a:headEnd/>
            <a:tailEnd/>
          </a:ln>
        </p:spPr>
        <p:txBody>
          <a:bodyPr>
            <a:spAutoFit/>
          </a:bodyPr>
          <a:lstStyle/>
          <a:p>
            <a:pPr>
              <a:lnSpc>
                <a:spcPct val="170000"/>
              </a:lnSpc>
            </a:pPr>
            <a:r>
              <a:rPr lang="zh-CN" altLang="en-US" sz="3000" b="1">
                <a:latin typeface="楷体" pitchFamily="49" charset="-122"/>
                <a:ea typeface="楷体" pitchFamily="49" charset="-122"/>
              </a:rPr>
              <a:t>（     ）圈养（     ）圈子</a:t>
            </a:r>
          </a:p>
        </p:txBody>
      </p:sp>
      <p:sp>
        <p:nvSpPr>
          <p:cNvPr id="9219" name="矩形 29"/>
          <p:cNvSpPr>
            <a:spLocks noChangeArrowheads="1"/>
          </p:cNvSpPr>
          <p:nvPr/>
        </p:nvSpPr>
        <p:spPr bwMode="auto">
          <a:xfrm>
            <a:off x="468313" y="2355850"/>
            <a:ext cx="571500" cy="676275"/>
          </a:xfrm>
          <a:prstGeom prst="rect">
            <a:avLst/>
          </a:prstGeom>
          <a:noFill/>
          <a:ln w="9525">
            <a:noFill/>
            <a:miter lim="800000"/>
            <a:headEnd/>
            <a:tailEnd/>
          </a:ln>
        </p:spPr>
        <p:txBody>
          <a:bodyPr wrap="none">
            <a:spAutoFit/>
          </a:bodyPr>
          <a:lstStyle/>
          <a:p>
            <a:pPr>
              <a:lnSpc>
                <a:spcPct val="150000"/>
              </a:lnSpc>
            </a:pPr>
            <a:r>
              <a:rPr lang="zh-CN" altLang="en-US" sz="3000" b="1">
                <a:latin typeface="楷体" pitchFamily="49" charset="-122"/>
                <a:ea typeface="楷体" pitchFamily="49" charset="-122"/>
              </a:rPr>
              <a:t>圈</a:t>
            </a:r>
          </a:p>
        </p:txBody>
      </p:sp>
      <p:sp>
        <p:nvSpPr>
          <p:cNvPr id="31" name="左大括号 30"/>
          <p:cNvSpPr/>
          <p:nvPr/>
        </p:nvSpPr>
        <p:spPr>
          <a:xfrm>
            <a:off x="1042988" y="2284413"/>
            <a:ext cx="230187" cy="766762"/>
          </a:xfrm>
          <a:prstGeom prst="leftBrace">
            <a:avLst>
              <a:gd name="adj1" fmla="val 53292"/>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3200">
              <a:solidFill>
                <a:srgbClr val="FF0000"/>
              </a:solidFill>
            </a:endParaRPr>
          </a:p>
        </p:txBody>
      </p:sp>
      <p:sp>
        <p:nvSpPr>
          <p:cNvPr id="32" name="矩形 31"/>
          <p:cNvSpPr>
            <a:spLocks noChangeArrowheads="1"/>
          </p:cNvSpPr>
          <p:nvPr/>
        </p:nvSpPr>
        <p:spPr bwMode="auto">
          <a:xfrm>
            <a:off x="1651001" y="1995488"/>
            <a:ext cx="995362" cy="523875"/>
          </a:xfrm>
          <a:prstGeom prst="rect">
            <a:avLst/>
          </a:prstGeom>
          <a:noFill/>
          <a:ln w="9525">
            <a:noFill/>
            <a:miter lim="800000"/>
            <a:headEnd/>
            <a:tailEnd/>
          </a:ln>
        </p:spPr>
        <p:txBody>
          <a:bodyPr>
            <a:spAutoFit/>
          </a:bodyPr>
          <a:lstStyle/>
          <a:p>
            <a:r>
              <a:rPr lang="en-US" altLang="zh-CN" sz="2800">
                <a:solidFill>
                  <a:srgbClr val="FF0000"/>
                </a:solidFill>
                <a:latin typeface="汉语拼音" pitchFamily="34" charset="0"/>
                <a:ea typeface="Arial Unicode MS" pitchFamily="34" charset="-122"/>
                <a:cs typeface="汉语拼音" pitchFamily="34" charset="0"/>
              </a:rPr>
              <a:t>juàn</a:t>
            </a:r>
          </a:p>
        </p:txBody>
      </p:sp>
      <p:sp>
        <p:nvSpPr>
          <p:cNvPr id="33" name="矩形 32"/>
          <p:cNvSpPr>
            <a:spLocks noChangeArrowheads="1"/>
          </p:cNvSpPr>
          <p:nvPr/>
        </p:nvSpPr>
        <p:spPr bwMode="auto">
          <a:xfrm>
            <a:off x="1619250" y="2787650"/>
            <a:ext cx="1027113" cy="523875"/>
          </a:xfrm>
          <a:prstGeom prst="rect">
            <a:avLst/>
          </a:prstGeom>
          <a:noFill/>
          <a:ln w="9525">
            <a:noFill/>
            <a:miter lim="800000"/>
            <a:headEnd/>
            <a:tailEnd/>
          </a:ln>
        </p:spPr>
        <p:txBody>
          <a:bodyPr>
            <a:spAutoFit/>
          </a:bodyPr>
          <a:lstStyle/>
          <a:p>
            <a:r>
              <a:rPr lang="en-US" altLang="zh-CN" sz="2800">
                <a:solidFill>
                  <a:srgbClr val="FF0000"/>
                </a:solidFill>
                <a:latin typeface="汉语拼音" pitchFamily="34" charset="0"/>
                <a:ea typeface="Arial Unicode MS" pitchFamily="34" charset="-122"/>
                <a:cs typeface="汉语拼音" pitchFamily="34" charset="0"/>
              </a:rPr>
              <a:t>quān</a:t>
            </a:r>
          </a:p>
        </p:txBody>
      </p:sp>
      <p:sp>
        <p:nvSpPr>
          <p:cNvPr id="9223" name="矩形 33"/>
          <p:cNvSpPr>
            <a:spLocks noChangeArrowheads="1"/>
          </p:cNvSpPr>
          <p:nvPr/>
        </p:nvSpPr>
        <p:spPr bwMode="auto">
          <a:xfrm>
            <a:off x="5148263" y="1058863"/>
            <a:ext cx="2822575" cy="1662112"/>
          </a:xfrm>
          <a:prstGeom prst="rect">
            <a:avLst/>
          </a:prstGeom>
          <a:noFill/>
          <a:ln w="9525">
            <a:noFill/>
            <a:miter lim="800000"/>
            <a:headEnd/>
            <a:tailEnd/>
          </a:ln>
        </p:spPr>
        <p:txBody>
          <a:bodyPr>
            <a:spAutoFit/>
          </a:bodyPr>
          <a:lstStyle/>
          <a:p>
            <a:pPr>
              <a:lnSpc>
                <a:spcPct val="170000"/>
              </a:lnSpc>
            </a:pPr>
            <a:r>
              <a:rPr lang="zh-CN" altLang="en-US" sz="3000" b="1">
                <a:latin typeface="楷体" pitchFamily="49" charset="-122"/>
                <a:ea typeface="楷体" pitchFamily="49" charset="-122"/>
              </a:rPr>
              <a:t>（     ）晕倒（     ）红晕</a:t>
            </a:r>
          </a:p>
        </p:txBody>
      </p:sp>
      <p:sp>
        <p:nvSpPr>
          <p:cNvPr id="9224" name="矩形 34"/>
          <p:cNvSpPr>
            <a:spLocks noChangeArrowheads="1"/>
          </p:cNvSpPr>
          <p:nvPr/>
        </p:nvSpPr>
        <p:spPr bwMode="auto">
          <a:xfrm>
            <a:off x="4478338" y="1455738"/>
            <a:ext cx="571500" cy="676275"/>
          </a:xfrm>
          <a:prstGeom prst="rect">
            <a:avLst/>
          </a:prstGeom>
          <a:noFill/>
          <a:ln w="9525">
            <a:noFill/>
            <a:miter lim="800000"/>
            <a:headEnd/>
            <a:tailEnd/>
          </a:ln>
        </p:spPr>
        <p:txBody>
          <a:bodyPr wrap="none">
            <a:spAutoFit/>
          </a:bodyPr>
          <a:lstStyle/>
          <a:p>
            <a:pPr>
              <a:lnSpc>
                <a:spcPct val="150000"/>
              </a:lnSpc>
            </a:pPr>
            <a:r>
              <a:rPr lang="zh-CN" altLang="en-US" sz="3000" b="1">
                <a:latin typeface="楷体" pitchFamily="49" charset="-122"/>
                <a:ea typeface="楷体" pitchFamily="49" charset="-122"/>
              </a:rPr>
              <a:t>晕</a:t>
            </a:r>
          </a:p>
        </p:txBody>
      </p:sp>
      <p:sp>
        <p:nvSpPr>
          <p:cNvPr id="36" name="左大括号 35"/>
          <p:cNvSpPr/>
          <p:nvPr/>
        </p:nvSpPr>
        <p:spPr>
          <a:xfrm>
            <a:off x="5048250" y="1392238"/>
            <a:ext cx="198438" cy="993775"/>
          </a:xfrm>
          <a:prstGeom prst="leftBrace">
            <a:avLst>
              <a:gd name="adj1" fmla="val 4168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000"/>
          </a:p>
        </p:txBody>
      </p:sp>
      <p:sp>
        <p:nvSpPr>
          <p:cNvPr id="37" name="矩形 36"/>
          <p:cNvSpPr>
            <a:spLocks noChangeArrowheads="1"/>
          </p:cNvSpPr>
          <p:nvPr/>
        </p:nvSpPr>
        <p:spPr bwMode="auto">
          <a:xfrm>
            <a:off x="5753100" y="1165225"/>
            <a:ext cx="979488" cy="523875"/>
          </a:xfrm>
          <a:prstGeom prst="rect">
            <a:avLst/>
          </a:prstGeom>
          <a:noFill/>
          <a:ln w="9525">
            <a:noFill/>
            <a:miter lim="800000"/>
            <a:headEnd/>
            <a:tailEnd/>
          </a:ln>
        </p:spPr>
        <p:txBody>
          <a:bodyPr>
            <a:spAutoFit/>
          </a:bodyPr>
          <a:lstStyle/>
          <a:p>
            <a:r>
              <a:rPr lang="en-US" altLang="zh-CN" sz="2800">
                <a:solidFill>
                  <a:srgbClr val="FF0000"/>
                </a:solidFill>
                <a:latin typeface="汉语拼音" pitchFamily="34" charset="0"/>
                <a:ea typeface="Arial Unicode MS" pitchFamily="34" charset="-122"/>
                <a:cs typeface="汉语拼音" pitchFamily="34" charset="0"/>
              </a:rPr>
              <a:t>yūn</a:t>
            </a:r>
          </a:p>
        </p:txBody>
      </p:sp>
      <p:sp>
        <p:nvSpPr>
          <p:cNvPr id="38" name="矩形 37"/>
          <p:cNvSpPr>
            <a:spLocks noChangeArrowheads="1"/>
          </p:cNvSpPr>
          <p:nvPr/>
        </p:nvSpPr>
        <p:spPr bwMode="auto">
          <a:xfrm>
            <a:off x="5776913" y="1971675"/>
            <a:ext cx="1098550" cy="523875"/>
          </a:xfrm>
          <a:prstGeom prst="rect">
            <a:avLst/>
          </a:prstGeom>
          <a:noFill/>
          <a:ln w="9525">
            <a:noFill/>
            <a:miter lim="800000"/>
            <a:headEnd/>
            <a:tailEnd/>
          </a:ln>
        </p:spPr>
        <p:txBody>
          <a:bodyPr>
            <a:spAutoFit/>
          </a:bodyPr>
          <a:lstStyle/>
          <a:p>
            <a:r>
              <a:rPr lang="en-US" altLang="zh-CN" sz="2800">
                <a:solidFill>
                  <a:srgbClr val="FF0000"/>
                </a:solidFill>
                <a:latin typeface="汉语拼音" pitchFamily="34" charset="0"/>
                <a:ea typeface="Arial Unicode MS" pitchFamily="34" charset="-122"/>
                <a:cs typeface="汉语拼音" pitchFamily="34" charset="0"/>
              </a:rPr>
              <a:t>yùn</a:t>
            </a:r>
            <a:endParaRPr lang="zh-CN" altLang="en-US" sz="2800">
              <a:solidFill>
                <a:srgbClr val="FF0000"/>
              </a:solidFill>
              <a:latin typeface="汉语拼音" pitchFamily="34" charset="0"/>
              <a:ea typeface="Arial Unicode MS" pitchFamily="34" charset="-122"/>
              <a:cs typeface="汉语拼音" pitchFamily="34" charset="0"/>
            </a:endParaRPr>
          </a:p>
        </p:txBody>
      </p:sp>
      <p:sp>
        <p:nvSpPr>
          <p:cNvPr id="9228" name="矩形 38"/>
          <p:cNvSpPr>
            <a:spLocks noChangeArrowheads="1"/>
          </p:cNvSpPr>
          <p:nvPr/>
        </p:nvSpPr>
        <p:spPr bwMode="auto">
          <a:xfrm>
            <a:off x="5076825" y="3076575"/>
            <a:ext cx="3767138" cy="1662113"/>
          </a:xfrm>
          <a:prstGeom prst="rect">
            <a:avLst/>
          </a:prstGeom>
          <a:noFill/>
          <a:ln w="9525">
            <a:noFill/>
            <a:miter lim="800000"/>
            <a:headEnd/>
            <a:tailEnd/>
          </a:ln>
        </p:spPr>
        <p:txBody>
          <a:bodyPr>
            <a:spAutoFit/>
          </a:bodyPr>
          <a:lstStyle/>
          <a:p>
            <a:pPr>
              <a:lnSpc>
                <a:spcPct val="170000"/>
              </a:lnSpc>
            </a:pPr>
            <a:r>
              <a:rPr lang="zh-CN" altLang="en-US" sz="3000" b="1">
                <a:latin typeface="楷体" pitchFamily="49" charset="-122"/>
                <a:ea typeface="楷体" pitchFamily="49" charset="-122"/>
              </a:rPr>
              <a:t>（      ）细菌（      ）菌子</a:t>
            </a:r>
          </a:p>
        </p:txBody>
      </p:sp>
      <p:sp>
        <p:nvSpPr>
          <p:cNvPr id="9229" name="矩形 39"/>
          <p:cNvSpPr>
            <a:spLocks noChangeArrowheads="1"/>
          </p:cNvSpPr>
          <p:nvPr/>
        </p:nvSpPr>
        <p:spPr bwMode="auto">
          <a:xfrm>
            <a:off x="4445000" y="3473450"/>
            <a:ext cx="571500" cy="676275"/>
          </a:xfrm>
          <a:prstGeom prst="rect">
            <a:avLst/>
          </a:prstGeom>
          <a:noFill/>
          <a:ln w="9525">
            <a:noFill/>
            <a:miter lim="800000"/>
            <a:headEnd/>
            <a:tailEnd/>
          </a:ln>
        </p:spPr>
        <p:txBody>
          <a:bodyPr wrap="none">
            <a:spAutoFit/>
          </a:bodyPr>
          <a:lstStyle/>
          <a:p>
            <a:pPr>
              <a:lnSpc>
                <a:spcPct val="150000"/>
              </a:lnSpc>
            </a:pPr>
            <a:r>
              <a:rPr lang="zh-CN" altLang="en-US" sz="3000" b="1">
                <a:latin typeface="楷体" pitchFamily="49" charset="-122"/>
                <a:ea typeface="楷体" pitchFamily="49" charset="-122"/>
              </a:rPr>
              <a:t>菌</a:t>
            </a:r>
          </a:p>
        </p:txBody>
      </p:sp>
      <p:sp>
        <p:nvSpPr>
          <p:cNvPr id="41" name="左大括号 40"/>
          <p:cNvSpPr/>
          <p:nvPr/>
        </p:nvSpPr>
        <p:spPr>
          <a:xfrm>
            <a:off x="4937125" y="3497263"/>
            <a:ext cx="246063" cy="766762"/>
          </a:xfrm>
          <a:prstGeom prst="leftBrace">
            <a:avLst>
              <a:gd name="adj1" fmla="val 39877"/>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3200">
              <a:solidFill>
                <a:srgbClr val="FF0000"/>
              </a:solidFill>
            </a:endParaRPr>
          </a:p>
        </p:txBody>
      </p:sp>
      <p:sp>
        <p:nvSpPr>
          <p:cNvPr id="42" name="矩形 41"/>
          <p:cNvSpPr>
            <a:spLocks noChangeArrowheads="1"/>
          </p:cNvSpPr>
          <p:nvPr/>
        </p:nvSpPr>
        <p:spPr bwMode="auto">
          <a:xfrm>
            <a:off x="5780088" y="3208338"/>
            <a:ext cx="879475" cy="523875"/>
          </a:xfrm>
          <a:prstGeom prst="rect">
            <a:avLst/>
          </a:prstGeom>
          <a:noFill/>
          <a:ln w="9525">
            <a:noFill/>
            <a:miter lim="800000"/>
            <a:headEnd/>
            <a:tailEnd/>
          </a:ln>
        </p:spPr>
        <p:txBody>
          <a:bodyPr>
            <a:spAutoFit/>
          </a:bodyPr>
          <a:lstStyle/>
          <a:p>
            <a:r>
              <a:rPr lang="en-US" altLang="zh-CN" sz="2800">
                <a:solidFill>
                  <a:srgbClr val="FF0000"/>
                </a:solidFill>
                <a:latin typeface="汉语拼音" pitchFamily="34" charset="0"/>
                <a:ea typeface="Arial Unicode MS" pitchFamily="34" charset="-122"/>
                <a:cs typeface="汉语拼音" pitchFamily="34" charset="0"/>
              </a:rPr>
              <a:t>jūn</a:t>
            </a:r>
            <a:endParaRPr lang="zh-CN" altLang="en-US" sz="2800">
              <a:solidFill>
                <a:srgbClr val="FF0000"/>
              </a:solidFill>
              <a:latin typeface="汉语拼音" pitchFamily="34" charset="0"/>
              <a:ea typeface="Arial Unicode MS" pitchFamily="34" charset="-122"/>
              <a:cs typeface="汉语拼音" pitchFamily="34" charset="0"/>
            </a:endParaRPr>
          </a:p>
        </p:txBody>
      </p:sp>
      <p:sp>
        <p:nvSpPr>
          <p:cNvPr id="43" name="矩形 42"/>
          <p:cNvSpPr>
            <a:spLocks noChangeArrowheads="1"/>
          </p:cNvSpPr>
          <p:nvPr/>
        </p:nvSpPr>
        <p:spPr bwMode="auto">
          <a:xfrm>
            <a:off x="5759450" y="4050524"/>
            <a:ext cx="782638" cy="523875"/>
          </a:xfrm>
          <a:prstGeom prst="rect">
            <a:avLst/>
          </a:prstGeom>
          <a:noFill/>
          <a:ln w="9525">
            <a:noFill/>
            <a:miter lim="800000"/>
            <a:headEnd/>
            <a:tailEnd/>
          </a:ln>
        </p:spPr>
        <p:txBody>
          <a:bodyPr>
            <a:spAutoFit/>
          </a:bodyPr>
          <a:lstStyle/>
          <a:p>
            <a:r>
              <a:rPr lang="en-US" altLang="zh-CN" sz="2800" dirty="0" err="1">
                <a:solidFill>
                  <a:srgbClr val="FF0000"/>
                </a:solidFill>
                <a:latin typeface="汉语拼音" pitchFamily="34" charset="0"/>
                <a:ea typeface="Arial Unicode MS" pitchFamily="34" charset="-122"/>
                <a:cs typeface="汉语拼音" pitchFamily="34" charset="0"/>
              </a:rPr>
              <a:t>jùn</a:t>
            </a:r>
            <a:endParaRPr lang="zh-CN" altLang="en-US" sz="2800" dirty="0">
              <a:solidFill>
                <a:srgbClr val="FF0000"/>
              </a:solidFill>
              <a:latin typeface="汉语拼音" pitchFamily="34" charset="0"/>
              <a:ea typeface="Arial Unicode MS" pitchFamily="34" charset="-122"/>
              <a:cs typeface="汉语拼音" pitchFamily="34" charset="0"/>
            </a:endParaRPr>
          </a:p>
        </p:txBody>
      </p:sp>
      <p:grpSp>
        <p:nvGrpSpPr>
          <p:cNvPr id="9233" name="组合 2"/>
          <p:cNvGrpSpPr>
            <a:grpSpLocks/>
          </p:cNvGrpSpPr>
          <p:nvPr/>
        </p:nvGrpSpPr>
        <p:grpSpPr bwMode="auto">
          <a:xfrm>
            <a:off x="515938" y="555625"/>
            <a:ext cx="1497012" cy="644525"/>
            <a:chOff x="752475" y="598488"/>
            <a:chExt cx="1497013" cy="643765"/>
          </a:xfrm>
        </p:grpSpPr>
        <p:sp>
          <p:nvSpPr>
            <p:cNvPr id="27" name="圆角矩形 26"/>
            <p:cNvSpPr/>
            <p:nvPr/>
          </p:nvSpPr>
          <p:spPr>
            <a:xfrm rot="20326116">
              <a:off x="1746251" y="718996"/>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圆角矩形 27"/>
            <p:cNvSpPr/>
            <p:nvPr/>
          </p:nvSpPr>
          <p:spPr>
            <a:xfrm rot="319204">
              <a:off x="1258887"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4" name="圆角矩形 43"/>
            <p:cNvSpPr/>
            <p:nvPr/>
          </p:nvSpPr>
          <p:spPr>
            <a:xfrm rot="21148334">
              <a:off x="787400" y="730096"/>
              <a:ext cx="441325" cy="420191"/>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241" name="矩形 1"/>
            <p:cNvSpPr>
              <a:spLocks noChangeArrowheads="1"/>
            </p:cNvSpPr>
            <p:nvPr/>
          </p:nvSpPr>
          <p:spPr bwMode="auto">
            <a:xfrm>
              <a:off x="752475" y="598488"/>
              <a:ext cx="1497013" cy="643765"/>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多音字</a:t>
              </a:r>
            </a:p>
          </p:txBody>
        </p:sp>
      </p:grpSp>
      <p:grpSp>
        <p:nvGrpSpPr>
          <p:cNvPr id="9234" name="组合 55"/>
          <p:cNvGrpSpPr>
            <a:grpSpLocks/>
          </p:cNvGrpSpPr>
          <p:nvPr/>
        </p:nvGrpSpPr>
        <p:grpSpPr bwMode="auto">
          <a:xfrm>
            <a:off x="-3175" y="-20638"/>
            <a:ext cx="2006600" cy="523876"/>
            <a:chOff x="70" y="-63"/>
            <a:chExt cx="3161" cy="824"/>
          </a:xfrm>
        </p:grpSpPr>
        <p:sp>
          <p:nvSpPr>
            <p:cNvPr id="923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预习检查</a:t>
              </a:r>
            </a:p>
          </p:txBody>
        </p:sp>
        <p:cxnSp>
          <p:nvCxnSpPr>
            <p:cNvPr id="4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9" name="菱形 4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randombar(horizontal)">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randombar(horizontal)">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randombar(horizontal)">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randombar(horizontal)">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7" grpId="0"/>
      <p:bldP spid="38"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1"/>
          <p:cNvSpPr txBox="1">
            <a:spLocks noChangeArrowheads="1"/>
          </p:cNvSpPr>
          <p:nvPr/>
        </p:nvSpPr>
        <p:spPr bwMode="auto">
          <a:xfrm>
            <a:off x="827088" y="1563688"/>
            <a:ext cx="3673475" cy="584200"/>
          </a:xfrm>
          <a:prstGeom prst="rect">
            <a:avLst/>
          </a:prstGeom>
          <a:noFill/>
          <a:ln w="9525">
            <a:noFill/>
            <a:miter lim="800000"/>
            <a:headEnd/>
            <a:tailEnd/>
          </a:ln>
        </p:spPr>
        <p:txBody>
          <a:bodyPr>
            <a:spAutoFit/>
          </a:bodyPr>
          <a:lstStyle/>
          <a:p>
            <a:pPr eaLnBrk="0" hangingPunct="0"/>
            <a:r>
              <a:rPr lang="en-US" altLang="zh-CN" sz="2800">
                <a:solidFill>
                  <a:srgbClr val="000000"/>
                </a:solidFill>
                <a:latin typeface="汉语拼音" pitchFamily="34" charset="0"/>
                <a:ea typeface="楷体" pitchFamily="49" charset="-122"/>
                <a:cs typeface="汉语拼音" pitchFamily="34" charset="0"/>
              </a:rPr>
              <a:t>guàng</a:t>
            </a:r>
            <a:r>
              <a:rPr lang="zh-CN" altLang="en-US" sz="3200" b="1">
                <a:solidFill>
                  <a:srgbClr val="000000"/>
                </a:solidFill>
                <a:latin typeface="楷体" pitchFamily="49" charset="-122"/>
                <a:ea typeface="楷体" pitchFamily="49" charset="-122"/>
                <a:cs typeface="汉语拼音" pitchFamily="34" charset="0"/>
              </a:rPr>
              <a:t>（    ）街</a:t>
            </a:r>
          </a:p>
        </p:txBody>
      </p:sp>
      <p:sp>
        <p:nvSpPr>
          <p:cNvPr id="10243" name="TextBox 3"/>
          <p:cNvSpPr txBox="1">
            <a:spLocks noChangeArrowheads="1"/>
          </p:cNvSpPr>
          <p:nvPr/>
        </p:nvSpPr>
        <p:spPr bwMode="auto">
          <a:xfrm>
            <a:off x="5068888" y="1563688"/>
            <a:ext cx="2960687" cy="584200"/>
          </a:xfrm>
          <a:prstGeom prst="rect">
            <a:avLst/>
          </a:prstGeom>
          <a:noFill/>
          <a:ln w="9525">
            <a:noFill/>
            <a:miter lim="800000"/>
            <a:headEnd/>
            <a:tailEnd/>
          </a:ln>
        </p:spPr>
        <p:txBody>
          <a:bodyPr wrap="none">
            <a:spAutoFit/>
          </a:bodyPr>
          <a:lstStyle/>
          <a:p>
            <a:pPr eaLnBrk="0" hangingPunct="0"/>
            <a:r>
              <a:rPr lang="en-US" altLang="zh-CN" sz="2800">
                <a:solidFill>
                  <a:srgbClr val="000000"/>
                </a:solidFill>
                <a:latin typeface="汉语拼音" pitchFamily="34" charset="0"/>
                <a:ea typeface="楷体" pitchFamily="49" charset="-122"/>
                <a:cs typeface="汉语拼音" pitchFamily="34" charset="0"/>
              </a:rPr>
              <a:t>yòu </a:t>
            </a:r>
            <a:r>
              <a:rPr lang="zh-CN" altLang="en-US" sz="3200" b="1">
                <a:solidFill>
                  <a:srgbClr val="000000"/>
                </a:solidFill>
                <a:latin typeface="楷体" pitchFamily="49" charset="-122"/>
                <a:ea typeface="楷体" pitchFamily="49" charset="-122"/>
                <a:cs typeface="汉语拼音" pitchFamily="34" charset="0"/>
              </a:rPr>
              <a:t>（</a:t>
            </a:r>
            <a:r>
              <a:rPr lang="zh-CN" altLang="en-US" sz="3200" b="1">
                <a:solidFill>
                  <a:srgbClr val="FF0000"/>
                </a:solidFill>
                <a:latin typeface="楷体" pitchFamily="49" charset="-122"/>
                <a:ea typeface="楷体" pitchFamily="49" charset="-122"/>
                <a:cs typeface="汉语拼音" pitchFamily="34" charset="0"/>
              </a:rPr>
              <a:t>    </a:t>
            </a:r>
            <a:r>
              <a:rPr lang="zh-CN" altLang="en-US" sz="3200" b="1">
                <a:solidFill>
                  <a:srgbClr val="000000"/>
                </a:solidFill>
                <a:latin typeface="楷体" pitchFamily="49" charset="-122"/>
                <a:ea typeface="楷体" pitchFamily="49" charset="-122"/>
                <a:cs typeface="汉语拼音" pitchFamily="34" charset="0"/>
              </a:rPr>
              <a:t>）彩</a:t>
            </a:r>
          </a:p>
        </p:txBody>
      </p:sp>
      <p:sp>
        <p:nvSpPr>
          <p:cNvPr id="10244" name="TextBox 4"/>
          <p:cNvSpPr txBox="1">
            <a:spLocks noChangeArrowheads="1"/>
          </p:cNvSpPr>
          <p:nvPr/>
        </p:nvSpPr>
        <p:spPr bwMode="auto">
          <a:xfrm>
            <a:off x="5068888" y="2435225"/>
            <a:ext cx="2855912" cy="584200"/>
          </a:xfrm>
          <a:prstGeom prst="rect">
            <a:avLst/>
          </a:prstGeom>
          <a:noFill/>
          <a:ln w="9525">
            <a:noFill/>
            <a:miter lim="800000"/>
            <a:headEnd/>
            <a:tailEnd/>
          </a:ln>
        </p:spPr>
        <p:txBody>
          <a:bodyPr wrap="none">
            <a:spAutoFit/>
          </a:bodyPr>
          <a:lstStyle/>
          <a:p>
            <a:pPr eaLnBrk="0" hangingPunct="0"/>
            <a:r>
              <a:rPr lang="en-US" altLang="zh-CN" sz="2800">
                <a:solidFill>
                  <a:srgbClr val="000000"/>
                </a:solidFill>
                <a:latin typeface="汉语拼音" pitchFamily="34" charset="0"/>
                <a:ea typeface="楷体" pitchFamily="49" charset="-122"/>
                <a:cs typeface="汉语拼音" pitchFamily="34" charset="0"/>
              </a:rPr>
              <a:t>yóu</a:t>
            </a:r>
            <a:r>
              <a:rPr lang="zh-CN" altLang="en-US" sz="3200" b="1">
                <a:solidFill>
                  <a:srgbClr val="000000"/>
                </a:solidFill>
                <a:latin typeface="楷体" pitchFamily="49" charset="-122"/>
                <a:ea typeface="楷体" pitchFamily="49" charset="-122"/>
                <a:cs typeface="汉语拼音" pitchFamily="34" charset="0"/>
              </a:rPr>
              <a:t>（</a:t>
            </a:r>
            <a:r>
              <a:rPr lang="zh-CN" altLang="en-US" sz="3200" b="1">
                <a:solidFill>
                  <a:srgbClr val="FF0000"/>
                </a:solidFill>
                <a:latin typeface="楷体" pitchFamily="49" charset="-122"/>
                <a:ea typeface="楷体" pitchFamily="49" charset="-122"/>
                <a:cs typeface="汉语拼音" pitchFamily="34" charset="0"/>
              </a:rPr>
              <a:t>    </a:t>
            </a:r>
            <a:r>
              <a:rPr lang="zh-CN" altLang="en-US" sz="3200" b="1">
                <a:solidFill>
                  <a:srgbClr val="000000"/>
                </a:solidFill>
                <a:latin typeface="楷体" pitchFamily="49" charset="-122"/>
                <a:ea typeface="楷体" pitchFamily="49" charset="-122"/>
                <a:cs typeface="汉语拼音" pitchFamily="34" charset="0"/>
              </a:rPr>
              <a:t>）局</a:t>
            </a:r>
          </a:p>
        </p:txBody>
      </p:sp>
      <p:sp>
        <p:nvSpPr>
          <p:cNvPr id="14" name="TextBox 13"/>
          <p:cNvSpPr txBox="1">
            <a:spLocks noChangeArrowheads="1"/>
          </p:cNvSpPr>
          <p:nvPr/>
        </p:nvSpPr>
        <p:spPr bwMode="auto">
          <a:xfrm>
            <a:off x="2318916" y="1563688"/>
            <a:ext cx="596900" cy="584200"/>
          </a:xfrm>
          <a:prstGeom prst="rect">
            <a:avLst/>
          </a:prstGeom>
          <a:noFill/>
          <a:ln w="9525">
            <a:noFill/>
            <a:miter lim="800000"/>
            <a:headEnd/>
            <a:tailEnd/>
          </a:ln>
        </p:spPr>
        <p:txBody>
          <a:bodyPr wrap="none">
            <a:spAutoFit/>
          </a:bodyPr>
          <a:lstStyle/>
          <a:p>
            <a:r>
              <a:rPr lang="zh-CN" altLang="en-US" sz="3200" b="1">
                <a:solidFill>
                  <a:srgbClr val="FF0000"/>
                </a:solidFill>
                <a:latin typeface="楷体" pitchFamily="49" charset="-122"/>
                <a:ea typeface="楷体" pitchFamily="49" charset="-122"/>
              </a:rPr>
              <a:t>逛</a:t>
            </a:r>
          </a:p>
        </p:txBody>
      </p:sp>
      <p:sp>
        <p:nvSpPr>
          <p:cNvPr id="10246" name="TextBox 9"/>
          <p:cNvSpPr txBox="1">
            <a:spLocks noChangeArrowheads="1"/>
          </p:cNvSpPr>
          <p:nvPr/>
        </p:nvSpPr>
        <p:spPr bwMode="auto">
          <a:xfrm>
            <a:off x="827088" y="2427288"/>
            <a:ext cx="3455987" cy="584200"/>
          </a:xfrm>
          <a:prstGeom prst="rect">
            <a:avLst/>
          </a:prstGeom>
          <a:noFill/>
          <a:ln w="9525">
            <a:noFill/>
            <a:miter lim="800000"/>
            <a:headEnd/>
            <a:tailEnd/>
          </a:ln>
        </p:spPr>
        <p:txBody>
          <a:bodyPr>
            <a:spAutoFit/>
          </a:bodyPr>
          <a:lstStyle/>
          <a:p>
            <a:pPr eaLnBrk="0" hangingPunct="0"/>
            <a:r>
              <a:rPr lang="en-US" altLang="zh-CN" sz="2800">
                <a:latin typeface="汉语拼音" pitchFamily="34" charset="0"/>
                <a:ea typeface="黑体" pitchFamily="49" charset="-122"/>
                <a:cs typeface="汉语拼音" pitchFamily="34" charset="0"/>
              </a:rPr>
              <a:t>ku</a:t>
            </a:r>
            <a:r>
              <a:rPr lang="en-US" altLang="zh-CN" sz="2800">
                <a:solidFill>
                  <a:srgbClr val="000000"/>
                </a:solidFill>
                <a:latin typeface="汉语拼音" pitchFamily="34" charset="0"/>
                <a:ea typeface="楷体" pitchFamily="49" charset="-122"/>
                <a:cs typeface="汉语拼音" pitchFamily="34" charset="0"/>
              </a:rPr>
              <a:t>ā</a:t>
            </a:r>
            <a:r>
              <a:rPr lang="en-US" altLang="zh-CN" sz="2800">
                <a:latin typeface="汉语拼音" pitchFamily="34" charset="0"/>
                <a:ea typeface="黑体" pitchFamily="49" charset="-122"/>
                <a:cs typeface="汉语拼音" pitchFamily="34" charset="0"/>
              </a:rPr>
              <a:t>ng</a:t>
            </a:r>
            <a:r>
              <a:rPr lang="zh-CN" altLang="en-US" sz="3200" b="1">
                <a:solidFill>
                  <a:srgbClr val="000000"/>
                </a:solidFill>
                <a:latin typeface="楷体" pitchFamily="49" charset="-122"/>
                <a:ea typeface="楷体" pitchFamily="49" charset="-122"/>
              </a:rPr>
              <a:t>（    ）骗</a:t>
            </a:r>
          </a:p>
        </p:txBody>
      </p:sp>
      <p:sp>
        <p:nvSpPr>
          <p:cNvPr id="19" name="TextBox 18"/>
          <p:cNvSpPr txBox="1">
            <a:spLocks noChangeArrowheads="1"/>
          </p:cNvSpPr>
          <p:nvPr/>
        </p:nvSpPr>
        <p:spPr bwMode="auto">
          <a:xfrm>
            <a:off x="2318916" y="2427288"/>
            <a:ext cx="596900" cy="585787"/>
          </a:xfrm>
          <a:prstGeom prst="rect">
            <a:avLst/>
          </a:prstGeom>
          <a:noFill/>
          <a:ln w="9525">
            <a:noFill/>
            <a:miter lim="800000"/>
            <a:headEnd/>
            <a:tailEnd/>
          </a:ln>
        </p:spPr>
        <p:txBody>
          <a:bodyPr wrap="none">
            <a:spAutoFit/>
          </a:bodyPr>
          <a:lstStyle/>
          <a:p>
            <a:r>
              <a:rPr lang="zh-CN" altLang="en-US" sz="3200" b="1">
                <a:solidFill>
                  <a:srgbClr val="FF0000"/>
                </a:solidFill>
                <a:latin typeface="楷体" pitchFamily="49" charset="-122"/>
                <a:ea typeface="楷体" pitchFamily="49" charset="-122"/>
              </a:rPr>
              <a:t>诳</a:t>
            </a:r>
          </a:p>
        </p:txBody>
      </p:sp>
      <p:sp>
        <p:nvSpPr>
          <p:cNvPr id="22" name="左大括号 21"/>
          <p:cNvSpPr/>
          <p:nvPr/>
        </p:nvSpPr>
        <p:spPr>
          <a:xfrm>
            <a:off x="612775" y="1924050"/>
            <a:ext cx="273050" cy="1655763"/>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23" name="左大括号 22"/>
          <p:cNvSpPr/>
          <p:nvPr/>
        </p:nvSpPr>
        <p:spPr>
          <a:xfrm>
            <a:off x="4819650" y="1817688"/>
            <a:ext cx="249238" cy="1978025"/>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10250" name="TextBox 9"/>
          <p:cNvSpPr txBox="1">
            <a:spLocks noChangeArrowheads="1"/>
          </p:cNvSpPr>
          <p:nvPr/>
        </p:nvSpPr>
        <p:spPr bwMode="auto">
          <a:xfrm>
            <a:off x="827088" y="3219450"/>
            <a:ext cx="3529012" cy="584200"/>
          </a:xfrm>
          <a:prstGeom prst="rect">
            <a:avLst/>
          </a:prstGeom>
          <a:noFill/>
          <a:ln w="9525">
            <a:noFill/>
            <a:miter lim="800000"/>
            <a:headEnd/>
            <a:tailEnd/>
          </a:ln>
        </p:spPr>
        <p:txBody>
          <a:bodyPr>
            <a:spAutoFit/>
          </a:bodyPr>
          <a:lstStyle/>
          <a:p>
            <a:pPr eaLnBrk="0" hangingPunct="0"/>
            <a:r>
              <a:rPr lang="en-US" altLang="zh-CN" sz="2800">
                <a:latin typeface="汉语拼音" pitchFamily="34" charset="0"/>
                <a:ea typeface="黑体" pitchFamily="49" charset="-122"/>
                <a:cs typeface="汉语拼音" pitchFamily="34" charset="0"/>
              </a:rPr>
              <a:t>kuáng</a:t>
            </a:r>
            <a:r>
              <a:rPr lang="zh-CN" altLang="en-US" sz="3200" b="1">
                <a:solidFill>
                  <a:srgbClr val="000000"/>
                </a:solidFill>
                <a:latin typeface="楷体" pitchFamily="49" charset="-122"/>
                <a:ea typeface="楷体" pitchFamily="49" charset="-122"/>
                <a:cs typeface="汉语拼音" pitchFamily="34" charset="0"/>
              </a:rPr>
              <a:t>（    ）妄</a:t>
            </a:r>
          </a:p>
        </p:txBody>
      </p:sp>
      <p:sp>
        <p:nvSpPr>
          <p:cNvPr id="10251" name="TextBox 9"/>
          <p:cNvSpPr txBox="1">
            <a:spLocks noChangeArrowheads="1"/>
          </p:cNvSpPr>
          <p:nvPr/>
        </p:nvSpPr>
        <p:spPr bwMode="auto">
          <a:xfrm>
            <a:off x="5068888" y="3292475"/>
            <a:ext cx="3175000" cy="584200"/>
          </a:xfrm>
          <a:prstGeom prst="rect">
            <a:avLst/>
          </a:prstGeom>
          <a:noFill/>
          <a:ln w="9525">
            <a:noFill/>
            <a:miter lim="800000"/>
            <a:headEnd/>
            <a:tailEnd/>
          </a:ln>
        </p:spPr>
        <p:txBody>
          <a:bodyPr>
            <a:spAutoFit/>
          </a:bodyPr>
          <a:lstStyle/>
          <a:p>
            <a:pPr eaLnBrk="0" hangingPunct="0"/>
            <a:r>
              <a:rPr lang="en-US" altLang="zh-CN" sz="2800">
                <a:latin typeface="汉语拼音" pitchFamily="34" charset="0"/>
                <a:ea typeface="黑体" pitchFamily="49" charset="-122"/>
                <a:cs typeface="汉语拼音" pitchFamily="34" charset="0"/>
              </a:rPr>
              <a:t>yòu</a:t>
            </a:r>
            <a:r>
              <a:rPr lang="zh-CN" altLang="en-US" sz="3200" b="1">
                <a:solidFill>
                  <a:srgbClr val="000000"/>
                </a:solidFill>
                <a:latin typeface="楷体" pitchFamily="49" charset="-122"/>
                <a:ea typeface="楷体" pitchFamily="49" charset="-122"/>
                <a:cs typeface="汉语拼音" pitchFamily="34" charset="0"/>
              </a:rPr>
              <a:t>（    ）子</a:t>
            </a:r>
          </a:p>
        </p:txBody>
      </p:sp>
      <p:sp>
        <p:nvSpPr>
          <p:cNvPr id="37" name="TextBox 36"/>
          <p:cNvSpPr txBox="1">
            <a:spLocks noChangeArrowheads="1"/>
          </p:cNvSpPr>
          <p:nvPr/>
        </p:nvSpPr>
        <p:spPr bwMode="auto">
          <a:xfrm>
            <a:off x="2318916" y="3219450"/>
            <a:ext cx="596900" cy="585788"/>
          </a:xfrm>
          <a:prstGeom prst="rect">
            <a:avLst/>
          </a:prstGeom>
          <a:noFill/>
          <a:ln w="9525">
            <a:noFill/>
            <a:miter lim="800000"/>
            <a:headEnd/>
            <a:tailEnd/>
          </a:ln>
        </p:spPr>
        <p:txBody>
          <a:bodyPr wrap="none">
            <a:spAutoFit/>
          </a:bodyPr>
          <a:lstStyle/>
          <a:p>
            <a:r>
              <a:rPr lang="zh-CN" altLang="en-US" sz="3200" b="1">
                <a:solidFill>
                  <a:srgbClr val="FF0000"/>
                </a:solidFill>
                <a:latin typeface="楷体" pitchFamily="49" charset="-122"/>
                <a:ea typeface="楷体" pitchFamily="49" charset="-122"/>
              </a:rPr>
              <a:t>狂</a:t>
            </a:r>
          </a:p>
        </p:txBody>
      </p:sp>
      <p:sp>
        <p:nvSpPr>
          <p:cNvPr id="39" name="矩形 38"/>
          <p:cNvSpPr>
            <a:spLocks noChangeArrowheads="1"/>
          </p:cNvSpPr>
          <p:nvPr/>
        </p:nvSpPr>
        <p:spPr bwMode="auto">
          <a:xfrm>
            <a:off x="6259513" y="2427288"/>
            <a:ext cx="596900" cy="585787"/>
          </a:xfrm>
          <a:prstGeom prst="rect">
            <a:avLst/>
          </a:prstGeom>
          <a:noFill/>
          <a:ln w="9525">
            <a:noFill/>
            <a:miter lim="800000"/>
            <a:headEnd/>
            <a:tailEnd/>
          </a:ln>
        </p:spPr>
        <p:txBody>
          <a:bodyPr wrap="none">
            <a:spAutoFit/>
          </a:bodyPr>
          <a:lstStyle/>
          <a:p>
            <a:r>
              <a:rPr lang="zh-CN" altLang="en-US" sz="3200" b="1">
                <a:solidFill>
                  <a:srgbClr val="FF0000"/>
                </a:solidFill>
                <a:latin typeface="楷体" pitchFamily="49" charset="-122"/>
                <a:ea typeface="楷体" pitchFamily="49" charset="-122"/>
              </a:rPr>
              <a:t>邮</a:t>
            </a:r>
          </a:p>
        </p:txBody>
      </p:sp>
      <p:sp>
        <p:nvSpPr>
          <p:cNvPr id="40" name="矩形 39"/>
          <p:cNvSpPr>
            <a:spLocks noChangeArrowheads="1"/>
          </p:cNvSpPr>
          <p:nvPr/>
        </p:nvSpPr>
        <p:spPr bwMode="auto">
          <a:xfrm>
            <a:off x="6259513" y="1563688"/>
            <a:ext cx="596900" cy="584200"/>
          </a:xfrm>
          <a:prstGeom prst="rect">
            <a:avLst/>
          </a:prstGeom>
          <a:noFill/>
          <a:ln w="9525">
            <a:noFill/>
            <a:miter lim="800000"/>
            <a:headEnd/>
            <a:tailEnd/>
          </a:ln>
        </p:spPr>
        <p:txBody>
          <a:bodyPr wrap="none">
            <a:spAutoFit/>
          </a:bodyPr>
          <a:lstStyle/>
          <a:p>
            <a:r>
              <a:rPr lang="zh-CN" altLang="en-US" sz="3200" b="1">
                <a:solidFill>
                  <a:srgbClr val="FF0000"/>
                </a:solidFill>
                <a:latin typeface="楷体" pitchFamily="49" charset="-122"/>
                <a:ea typeface="楷体" pitchFamily="49" charset="-122"/>
              </a:rPr>
              <a:t>釉</a:t>
            </a:r>
          </a:p>
        </p:txBody>
      </p:sp>
      <p:sp>
        <p:nvSpPr>
          <p:cNvPr id="25" name="矩形 24"/>
          <p:cNvSpPr>
            <a:spLocks noChangeArrowheads="1"/>
          </p:cNvSpPr>
          <p:nvPr/>
        </p:nvSpPr>
        <p:spPr bwMode="auto">
          <a:xfrm>
            <a:off x="6192838" y="3292475"/>
            <a:ext cx="596900" cy="584200"/>
          </a:xfrm>
          <a:prstGeom prst="rect">
            <a:avLst/>
          </a:prstGeom>
          <a:noFill/>
          <a:ln w="9525">
            <a:noFill/>
            <a:miter lim="800000"/>
            <a:headEnd/>
            <a:tailEnd/>
          </a:ln>
        </p:spPr>
        <p:txBody>
          <a:bodyPr wrap="none">
            <a:spAutoFit/>
          </a:bodyPr>
          <a:lstStyle/>
          <a:p>
            <a:r>
              <a:rPr lang="zh-CN" altLang="en-US" sz="3200" b="1">
                <a:solidFill>
                  <a:srgbClr val="FF0000"/>
                </a:solidFill>
                <a:latin typeface="楷体" pitchFamily="49" charset="-122"/>
                <a:ea typeface="楷体" pitchFamily="49" charset="-122"/>
              </a:rPr>
              <a:t>柚</a:t>
            </a:r>
          </a:p>
        </p:txBody>
      </p:sp>
      <p:grpSp>
        <p:nvGrpSpPr>
          <p:cNvPr id="10256" name="组合 2"/>
          <p:cNvGrpSpPr>
            <a:grpSpLocks/>
          </p:cNvGrpSpPr>
          <p:nvPr/>
        </p:nvGrpSpPr>
        <p:grpSpPr bwMode="auto">
          <a:xfrm>
            <a:off x="515938" y="555625"/>
            <a:ext cx="1497012" cy="644525"/>
            <a:chOff x="752475" y="598488"/>
            <a:chExt cx="1497013" cy="643765"/>
          </a:xfrm>
        </p:grpSpPr>
        <p:sp>
          <p:nvSpPr>
            <p:cNvPr id="26" name="圆角矩形 25"/>
            <p:cNvSpPr/>
            <p:nvPr/>
          </p:nvSpPr>
          <p:spPr>
            <a:xfrm rot="20326116">
              <a:off x="1746251" y="718996"/>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7" name="圆角矩形 26"/>
            <p:cNvSpPr/>
            <p:nvPr/>
          </p:nvSpPr>
          <p:spPr>
            <a:xfrm rot="319204">
              <a:off x="1258887"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圆角矩形 27"/>
            <p:cNvSpPr/>
            <p:nvPr/>
          </p:nvSpPr>
          <p:spPr>
            <a:xfrm rot="21148334">
              <a:off x="787400" y="730096"/>
              <a:ext cx="441325" cy="420191"/>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264" name="矩形 1"/>
            <p:cNvSpPr>
              <a:spLocks noChangeArrowheads="1"/>
            </p:cNvSpPr>
            <p:nvPr/>
          </p:nvSpPr>
          <p:spPr bwMode="auto">
            <a:xfrm>
              <a:off x="752475" y="598488"/>
              <a:ext cx="1497013" cy="643765"/>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形近字</a:t>
              </a:r>
            </a:p>
          </p:txBody>
        </p:sp>
      </p:grpSp>
      <p:grpSp>
        <p:nvGrpSpPr>
          <p:cNvPr id="10257" name="组合 55"/>
          <p:cNvGrpSpPr>
            <a:grpSpLocks/>
          </p:cNvGrpSpPr>
          <p:nvPr/>
        </p:nvGrpSpPr>
        <p:grpSpPr bwMode="auto">
          <a:xfrm>
            <a:off x="-3175" y="-20638"/>
            <a:ext cx="2006600" cy="523876"/>
            <a:chOff x="70" y="-63"/>
            <a:chExt cx="3161" cy="824"/>
          </a:xfrm>
        </p:grpSpPr>
        <p:sp>
          <p:nvSpPr>
            <p:cNvPr id="10258"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预习检查</a:t>
              </a:r>
            </a:p>
          </p:txBody>
        </p:sp>
        <p:cxnSp>
          <p:nvCxnSpPr>
            <p:cNvPr id="3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3" name="菱形 3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37" grpId="0"/>
      <p:bldP spid="39" grpId="0"/>
      <p:bldP spid="40"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7"/>
          <p:cNvSpPr>
            <a:spLocks noChangeArrowheads="1"/>
          </p:cNvSpPr>
          <p:nvPr/>
        </p:nvSpPr>
        <p:spPr bwMode="auto">
          <a:xfrm>
            <a:off x="539750" y="1196975"/>
            <a:ext cx="1628775" cy="523875"/>
          </a:xfrm>
          <a:prstGeom prst="rect">
            <a:avLst/>
          </a:prstGeom>
          <a:noFill/>
          <a:ln w="9525">
            <a:noFill/>
            <a:miter lim="800000"/>
            <a:headEnd/>
            <a:tailEnd/>
          </a:ln>
        </p:spPr>
        <p:txBody>
          <a:bodyPr wrap="none">
            <a:spAutoFit/>
          </a:bodyPr>
          <a:lstStyle/>
          <a:p>
            <a:pPr eaLnBrk="0" hangingPunct="0"/>
            <a:r>
              <a:rPr lang="zh-CN" altLang="zh-CN" sz="2800" b="1">
                <a:solidFill>
                  <a:srgbClr val="FF0000"/>
                </a:solidFill>
                <a:latin typeface="楷体" pitchFamily="49" charset="-122"/>
                <a:ea typeface="楷体" pitchFamily="49" charset="-122"/>
              </a:rPr>
              <a:t>辟</a:t>
            </a:r>
            <a:r>
              <a:rPr lang="en-US" altLang="zh-CN" sz="2800" b="1">
                <a:solidFill>
                  <a:srgbClr val="FF0000"/>
                </a:solidFill>
                <a:latin typeface="楷体" pitchFamily="49" charset="-122"/>
                <a:ea typeface="楷体" pitchFamily="49" charset="-122"/>
              </a:rPr>
              <a:t>  </a:t>
            </a:r>
            <a:r>
              <a:rPr lang="zh-CN" altLang="zh-CN" sz="2800" b="1">
                <a:solidFill>
                  <a:srgbClr val="FF0000"/>
                </a:solidFill>
                <a:latin typeface="楷体" pitchFamily="49" charset="-122"/>
                <a:ea typeface="楷体" pitchFamily="49" charset="-122"/>
              </a:rPr>
              <a:t>邪</a:t>
            </a:r>
            <a:r>
              <a:rPr lang="zh-CN" altLang="en-US" sz="2800" b="1">
                <a:solidFill>
                  <a:srgbClr val="FF0000"/>
                </a:solidFill>
                <a:latin typeface="楷体" pitchFamily="49" charset="-122"/>
                <a:ea typeface="楷体" pitchFamily="49" charset="-122"/>
              </a:rPr>
              <a:t>：</a:t>
            </a:r>
          </a:p>
        </p:txBody>
      </p:sp>
      <p:sp>
        <p:nvSpPr>
          <p:cNvPr id="19" name="矩形 18"/>
          <p:cNvSpPr>
            <a:spLocks noChangeArrowheads="1"/>
          </p:cNvSpPr>
          <p:nvPr/>
        </p:nvSpPr>
        <p:spPr bwMode="auto">
          <a:xfrm>
            <a:off x="1979613" y="1196975"/>
            <a:ext cx="3097212" cy="523875"/>
          </a:xfrm>
          <a:prstGeom prst="rect">
            <a:avLst/>
          </a:prstGeom>
          <a:noFill/>
          <a:ln w="9525">
            <a:noFill/>
            <a:miter lim="800000"/>
            <a:headEnd/>
            <a:tailEnd/>
          </a:ln>
        </p:spPr>
        <p:txBody>
          <a:bodyPr>
            <a:spAutoFit/>
          </a:bodyPr>
          <a:lstStyle/>
          <a:p>
            <a:pPr eaLnBrk="0" hangingPunct="0"/>
            <a:r>
              <a:rPr lang="zh-CN" altLang="zh-CN" sz="2800" b="1">
                <a:solidFill>
                  <a:srgbClr val="000000"/>
                </a:solidFill>
                <a:latin typeface="楷体" pitchFamily="49" charset="-122"/>
                <a:ea typeface="楷体" pitchFamily="49" charset="-122"/>
              </a:rPr>
              <a:t>避免或驱除邪祟。</a:t>
            </a:r>
            <a:endParaRPr lang="zh-CN" altLang="en-US" sz="2800" b="1">
              <a:latin typeface="楷体" pitchFamily="49" charset="-122"/>
              <a:ea typeface="楷体" pitchFamily="49" charset="-122"/>
            </a:endParaRPr>
          </a:p>
        </p:txBody>
      </p:sp>
      <p:sp>
        <p:nvSpPr>
          <p:cNvPr id="11268" name="矩形 19"/>
          <p:cNvSpPr>
            <a:spLocks noChangeArrowheads="1"/>
          </p:cNvSpPr>
          <p:nvPr/>
        </p:nvSpPr>
        <p:spPr bwMode="auto">
          <a:xfrm>
            <a:off x="4924425" y="1196975"/>
            <a:ext cx="1628775" cy="523875"/>
          </a:xfrm>
          <a:prstGeom prst="rect">
            <a:avLst/>
          </a:prstGeom>
          <a:noFill/>
          <a:ln w="9525">
            <a:noFill/>
            <a:miter lim="800000"/>
            <a:headEnd/>
            <a:tailEnd/>
          </a:ln>
        </p:spPr>
        <p:txBody>
          <a:bodyPr wrap="none">
            <a:spAutoFit/>
          </a:bodyPr>
          <a:lstStyle/>
          <a:p>
            <a:pPr eaLnBrk="0" hangingPunct="0"/>
            <a:r>
              <a:rPr lang="zh-CN" altLang="en-US" sz="2800" b="1">
                <a:solidFill>
                  <a:srgbClr val="FF0000"/>
                </a:solidFill>
                <a:latin typeface="楷体" pitchFamily="49" charset="-122"/>
                <a:ea typeface="楷体" pitchFamily="49" charset="-122"/>
              </a:rPr>
              <a:t>名  贵：</a:t>
            </a:r>
          </a:p>
        </p:txBody>
      </p:sp>
      <p:sp>
        <p:nvSpPr>
          <p:cNvPr id="21" name="矩形 20"/>
          <p:cNvSpPr>
            <a:spLocks noChangeArrowheads="1"/>
          </p:cNvSpPr>
          <p:nvPr/>
        </p:nvSpPr>
        <p:spPr bwMode="auto">
          <a:xfrm>
            <a:off x="6364288" y="1196975"/>
            <a:ext cx="2887662" cy="523875"/>
          </a:xfrm>
          <a:prstGeom prst="rect">
            <a:avLst/>
          </a:prstGeom>
          <a:noFill/>
          <a:ln w="9525">
            <a:noFill/>
            <a:miter lim="800000"/>
            <a:headEnd/>
            <a:tailEnd/>
          </a:ln>
        </p:spPr>
        <p:txBody>
          <a:bodyPr>
            <a:spAutoFit/>
          </a:bodyPr>
          <a:lstStyle/>
          <a:p>
            <a:pPr eaLnBrk="0" hangingPunct="0"/>
            <a:r>
              <a:rPr lang="zh-CN" altLang="en-US" sz="2800" b="1">
                <a:solidFill>
                  <a:srgbClr val="000000"/>
                </a:solidFill>
                <a:latin typeface="楷体" pitchFamily="49" charset="-122"/>
                <a:ea typeface="楷体" pitchFamily="49" charset="-122"/>
              </a:rPr>
              <a:t>著名而且珍贵</a:t>
            </a:r>
            <a:r>
              <a:rPr lang="zh-CN" altLang="zh-CN" sz="2800" b="1">
                <a:latin typeface="楷体" pitchFamily="49" charset="-122"/>
                <a:ea typeface="楷体" pitchFamily="49" charset="-122"/>
              </a:rPr>
              <a:t>。</a:t>
            </a:r>
            <a:endParaRPr lang="zh-CN" altLang="en-US" sz="2800" b="1">
              <a:latin typeface="楷体" pitchFamily="49" charset="-122"/>
              <a:ea typeface="楷体" pitchFamily="49" charset="-122"/>
            </a:endParaRPr>
          </a:p>
        </p:txBody>
      </p:sp>
      <p:sp>
        <p:nvSpPr>
          <p:cNvPr id="11270" name="矩形 21"/>
          <p:cNvSpPr>
            <a:spLocks noChangeArrowheads="1"/>
          </p:cNvSpPr>
          <p:nvPr/>
        </p:nvSpPr>
        <p:spPr bwMode="auto">
          <a:xfrm>
            <a:off x="539750" y="1803400"/>
            <a:ext cx="1628775" cy="522288"/>
          </a:xfrm>
          <a:prstGeom prst="rect">
            <a:avLst/>
          </a:prstGeom>
          <a:noFill/>
          <a:ln w="9525">
            <a:noFill/>
            <a:miter lim="800000"/>
            <a:headEnd/>
            <a:tailEnd/>
          </a:ln>
        </p:spPr>
        <p:txBody>
          <a:bodyPr wrap="none">
            <a:spAutoFit/>
          </a:bodyPr>
          <a:lstStyle/>
          <a:p>
            <a:pPr eaLnBrk="0" hangingPunct="0"/>
            <a:r>
              <a:rPr lang="zh-CN" altLang="en-US" sz="2800" b="1">
                <a:solidFill>
                  <a:srgbClr val="FF0000"/>
                </a:solidFill>
                <a:latin typeface="楷体" pitchFamily="49" charset="-122"/>
                <a:ea typeface="楷体" pitchFamily="49" charset="-122"/>
              </a:rPr>
              <a:t>鲜  腴：</a:t>
            </a:r>
          </a:p>
        </p:txBody>
      </p:sp>
      <p:sp>
        <p:nvSpPr>
          <p:cNvPr id="23" name="矩形 22"/>
          <p:cNvSpPr>
            <a:spLocks noChangeArrowheads="1"/>
          </p:cNvSpPr>
          <p:nvPr/>
        </p:nvSpPr>
        <p:spPr bwMode="auto">
          <a:xfrm>
            <a:off x="1979613" y="1803400"/>
            <a:ext cx="2382837" cy="523875"/>
          </a:xfrm>
          <a:prstGeom prst="rect">
            <a:avLst/>
          </a:prstGeom>
          <a:noFill/>
          <a:ln w="9525">
            <a:noFill/>
            <a:miter lim="800000"/>
            <a:headEnd/>
            <a:tailEnd/>
          </a:ln>
        </p:spPr>
        <p:txBody>
          <a:bodyPr>
            <a:spAutoFit/>
          </a:bodyPr>
          <a:lstStyle/>
          <a:p>
            <a:pPr eaLnBrk="0" hangingPunct="0"/>
            <a:r>
              <a:rPr lang="zh-CN" altLang="en-US" sz="2800" b="1">
                <a:solidFill>
                  <a:srgbClr val="000000"/>
                </a:solidFill>
                <a:latin typeface="楷体" pitchFamily="49" charset="-122"/>
                <a:ea typeface="楷体" pitchFamily="49" charset="-122"/>
              </a:rPr>
              <a:t>新鲜肥美。</a:t>
            </a:r>
            <a:endParaRPr lang="zh-CN" altLang="en-US" sz="2800" b="1">
              <a:latin typeface="楷体" pitchFamily="49" charset="-122"/>
              <a:ea typeface="楷体" pitchFamily="49" charset="-122"/>
            </a:endParaRPr>
          </a:p>
        </p:txBody>
      </p:sp>
      <p:sp>
        <p:nvSpPr>
          <p:cNvPr id="11272" name="矩形 23"/>
          <p:cNvSpPr>
            <a:spLocks noChangeArrowheads="1"/>
          </p:cNvSpPr>
          <p:nvPr/>
        </p:nvSpPr>
        <p:spPr bwMode="auto">
          <a:xfrm>
            <a:off x="4924425" y="1847850"/>
            <a:ext cx="1628775" cy="523875"/>
          </a:xfrm>
          <a:prstGeom prst="rect">
            <a:avLst/>
          </a:prstGeom>
          <a:noFill/>
          <a:ln w="9525">
            <a:noFill/>
            <a:miter lim="800000"/>
            <a:headEnd/>
            <a:tailEnd/>
          </a:ln>
        </p:spPr>
        <p:txBody>
          <a:bodyPr wrap="none">
            <a:spAutoFit/>
          </a:bodyPr>
          <a:lstStyle/>
          <a:p>
            <a:pPr eaLnBrk="0" hangingPunct="0"/>
            <a:r>
              <a:rPr lang="zh-CN" altLang="en-US" sz="2800" b="1">
                <a:solidFill>
                  <a:srgbClr val="FF0000"/>
                </a:solidFill>
                <a:latin typeface="楷体" pitchFamily="49" charset="-122"/>
                <a:ea typeface="楷体" pitchFamily="49" charset="-122"/>
              </a:rPr>
              <a:t>方  比：</a:t>
            </a:r>
          </a:p>
        </p:txBody>
      </p:sp>
      <p:sp>
        <p:nvSpPr>
          <p:cNvPr id="25" name="矩形 24"/>
          <p:cNvSpPr>
            <a:spLocks noChangeArrowheads="1"/>
          </p:cNvSpPr>
          <p:nvPr/>
        </p:nvSpPr>
        <p:spPr bwMode="auto">
          <a:xfrm>
            <a:off x="6364288" y="1849438"/>
            <a:ext cx="3024187" cy="522287"/>
          </a:xfrm>
          <a:prstGeom prst="rect">
            <a:avLst/>
          </a:prstGeom>
          <a:noFill/>
          <a:ln w="9525">
            <a:noFill/>
            <a:miter lim="800000"/>
            <a:headEnd/>
            <a:tailEnd/>
          </a:ln>
        </p:spPr>
        <p:txBody>
          <a:bodyPr>
            <a:spAutoFit/>
          </a:bodyPr>
          <a:lstStyle/>
          <a:p>
            <a:pPr eaLnBrk="0" hangingPunct="0"/>
            <a:r>
              <a:rPr lang="zh-CN" altLang="en-US" sz="2800" b="1">
                <a:solidFill>
                  <a:srgbClr val="000000"/>
                </a:solidFill>
                <a:latin typeface="楷体" pitchFamily="49" charset="-122"/>
                <a:ea typeface="楷体" pitchFamily="49" charset="-122"/>
              </a:rPr>
              <a:t>比较，比得上。</a:t>
            </a:r>
            <a:endParaRPr lang="zh-CN" altLang="en-US" sz="2800" b="1">
              <a:latin typeface="楷体" pitchFamily="49" charset="-122"/>
              <a:ea typeface="楷体" pitchFamily="49" charset="-122"/>
            </a:endParaRPr>
          </a:p>
        </p:txBody>
      </p:sp>
      <p:sp>
        <p:nvSpPr>
          <p:cNvPr id="11274" name="矩形 25"/>
          <p:cNvSpPr>
            <a:spLocks noChangeArrowheads="1"/>
          </p:cNvSpPr>
          <p:nvPr/>
        </p:nvSpPr>
        <p:spPr bwMode="auto">
          <a:xfrm>
            <a:off x="539750" y="2408238"/>
            <a:ext cx="1620838" cy="523875"/>
          </a:xfrm>
          <a:prstGeom prst="rect">
            <a:avLst/>
          </a:prstGeom>
          <a:noFill/>
          <a:ln w="9525">
            <a:noFill/>
            <a:miter lim="800000"/>
            <a:headEnd/>
            <a:tailEnd/>
          </a:ln>
        </p:spPr>
        <p:txBody>
          <a:bodyPr wrap="none">
            <a:spAutoFit/>
          </a:bodyPr>
          <a:lstStyle/>
          <a:p>
            <a:pPr eaLnBrk="0" hangingPunct="0"/>
            <a:r>
              <a:rPr lang="zh-CN" altLang="en-US" sz="2800" b="1">
                <a:solidFill>
                  <a:srgbClr val="FF0000"/>
                </a:solidFill>
                <a:latin typeface="楷体" pitchFamily="49" charset="-122"/>
                <a:ea typeface="楷体" pitchFamily="49" charset="-122"/>
              </a:rPr>
              <a:t>密匝匝：</a:t>
            </a:r>
          </a:p>
        </p:txBody>
      </p:sp>
      <p:sp>
        <p:nvSpPr>
          <p:cNvPr id="27" name="矩形 26"/>
          <p:cNvSpPr>
            <a:spLocks noChangeArrowheads="1"/>
          </p:cNvSpPr>
          <p:nvPr/>
        </p:nvSpPr>
        <p:spPr bwMode="auto">
          <a:xfrm>
            <a:off x="1979613" y="2408238"/>
            <a:ext cx="3673475" cy="522287"/>
          </a:xfrm>
          <a:prstGeom prst="rect">
            <a:avLst/>
          </a:prstGeom>
          <a:noFill/>
          <a:ln w="9525">
            <a:noFill/>
            <a:miter lim="800000"/>
            <a:headEnd/>
            <a:tailEnd/>
          </a:ln>
        </p:spPr>
        <p:txBody>
          <a:bodyPr>
            <a:spAutoFit/>
          </a:bodyPr>
          <a:lstStyle/>
          <a:p>
            <a:pPr eaLnBrk="0" hangingPunct="0"/>
            <a:r>
              <a:rPr lang="zh-CN" altLang="en-US" sz="2800" b="1">
                <a:solidFill>
                  <a:srgbClr val="000000"/>
                </a:solidFill>
                <a:latin typeface="楷体" pitchFamily="49" charset="-122"/>
                <a:ea typeface="楷体" pitchFamily="49" charset="-122"/>
              </a:rPr>
              <a:t>非常浓密的样子。</a:t>
            </a:r>
            <a:endParaRPr lang="zh-CN" altLang="en-US" sz="2800" b="1">
              <a:latin typeface="楷体" pitchFamily="49" charset="-122"/>
              <a:ea typeface="楷体" pitchFamily="49" charset="-122"/>
            </a:endParaRPr>
          </a:p>
        </p:txBody>
      </p:sp>
      <p:sp>
        <p:nvSpPr>
          <p:cNvPr id="11276" name="矩形 25"/>
          <p:cNvSpPr>
            <a:spLocks noChangeArrowheads="1"/>
          </p:cNvSpPr>
          <p:nvPr/>
        </p:nvSpPr>
        <p:spPr bwMode="auto">
          <a:xfrm>
            <a:off x="4924425" y="2500313"/>
            <a:ext cx="1628775" cy="522287"/>
          </a:xfrm>
          <a:prstGeom prst="rect">
            <a:avLst/>
          </a:prstGeom>
          <a:noFill/>
          <a:ln w="9525">
            <a:noFill/>
            <a:miter lim="800000"/>
            <a:headEnd/>
            <a:tailEnd/>
          </a:ln>
        </p:spPr>
        <p:txBody>
          <a:bodyPr wrap="none">
            <a:spAutoFit/>
          </a:bodyPr>
          <a:lstStyle/>
          <a:p>
            <a:pPr eaLnBrk="0" hangingPunct="0"/>
            <a:r>
              <a:rPr lang="zh-CN" altLang="en-US" sz="2800" b="1">
                <a:solidFill>
                  <a:srgbClr val="FF0000"/>
                </a:solidFill>
                <a:latin typeface="楷体" pitchFamily="49" charset="-122"/>
                <a:ea typeface="楷体" pitchFamily="49" charset="-122"/>
              </a:rPr>
              <a:t>情  味：</a:t>
            </a:r>
          </a:p>
        </p:txBody>
      </p:sp>
      <p:sp>
        <p:nvSpPr>
          <p:cNvPr id="28" name="矩形 27"/>
          <p:cNvSpPr>
            <a:spLocks noChangeArrowheads="1"/>
          </p:cNvSpPr>
          <p:nvPr/>
        </p:nvSpPr>
        <p:spPr bwMode="auto">
          <a:xfrm>
            <a:off x="6364288" y="2500313"/>
            <a:ext cx="2349500" cy="522287"/>
          </a:xfrm>
          <a:prstGeom prst="rect">
            <a:avLst/>
          </a:prstGeom>
          <a:noFill/>
          <a:ln w="9525">
            <a:noFill/>
            <a:miter lim="800000"/>
            <a:headEnd/>
            <a:tailEnd/>
          </a:ln>
        </p:spPr>
        <p:txBody>
          <a:bodyPr wrap="none">
            <a:spAutoFit/>
          </a:bodyPr>
          <a:lstStyle/>
          <a:p>
            <a:pPr eaLnBrk="0" hangingPunct="0"/>
            <a:r>
              <a:rPr lang="zh-CN" altLang="en-US" sz="2800" b="1">
                <a:solidFill>
                  <a:srgbClr val="000000"/>
                </a:solidFill>
                <a:latin typeface="楷体" pitchFamily="49" charset="-122"/>
                <a:ea typeface="楷体" pitchFamily="49" charset="-122"/>
              </a:rPr>
              <a:t>情调，意味。</a:t>
            </a:r>
          </a:p>
        </p:txBody>
      </p:sp>
      <p:grpSp>
        <p:nvGrpSpPr>
          <p:cNvPr id="11278" name="组合 1"/>
          <p:cNvGrpSpPr>
            <a:grpSpLocks/>
          </p:cNvGrpSpPr>
          <p:nvPr/>
        </p:nvGrpSpPr>
        <p:grpSpPr bwMode="auto">
          <a:xfrm>
            <a:off x="3700463" y="484188"/>
            <a:ext cx="1743075" cy="566737"/>
            <a:chOff x="3406775" y="598488"/>
            <a:chExt cx="1743075" cy="566737"/>
          </a:xfrm>
        </p:grpSpPr>
        <p:sp>
          <p:nvSpPr>
            <p:cNvPr id="26" name="圆角矩形 25"/>
            <p:cNvSpPr/>
            <p:nvPr/>
          </p:nvSpPr>
          <p:spPr>
            <a:xfrm rot="555800">
              <a:off x="4675187"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9" name="圆角矩形 28"/>
            <p:cNvSpPr/>
            <p:nvPr/>
          </p:nvSpPr>
          <p:spPr>
            <a:xfrm rot="20470821">
              <a:off x="4270375"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0" name="圆角矩形 29"/>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1" name="圆角矩形 30"/>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291" name="矩形 1"/>
            <p:cNvSpPr>
              <a:spLocks noChangeArrowheads="1"/>
            </p:cNvSpPr>
            <p:nvPr/>
          </p:nvSpPr>
          <p:spPr bwMode="auto">
            <a:xfrm>
              <a:off x="3406775" y="598488"/>
              <a:ext cx="1743075" cy="566737"/>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词语解释</a:t>
              </a:r>
            </a:p>
          </p:txBody>
        </p:sp>
      </p:grpSp>
      <p:grpSp>
        <p:nvGrpSpPr>
          <p:cNvPr id="11279" name="组合 55"/>
          <p:cNvGrpSpPr>
            <a:grpSpLocks/>
          </p:cNvGrpSpPr>
          <p:nvPr/>
        </p:nvGrpSpPr>
        <p:grpSpPr bwMode="auto">
          <a:xfrm>
            <a:off x="-3175" y="-20638"/>
            <a:ext cx="2006600" cy="523876"/>
            <a:chOff x="70" y="-63"/>
            <a:chExt cx="3161" cy="824"/>
          </a:xfrm>
        </p:grpSpPr>
        <p:sp>
          <p:nvSpPr>
            <p:cNvPr id="11284"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预习检查</a:t>
              </a:r>
            </a:p>
          </p:txBody>
        </p:sp>
        <p:cxnSp>
          <p:nvCxnSpPr>
            <p:cNvPr id="3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6" name="菱形 3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1280" name="矩形 11"/>
          <p:cNvSpPr>
            <a:spLocks noChangeArrowheads="1"/>
          </p:cNvSpPr>
          <p:nvPr/>
        </p:nvSpPr>
        <p:spPr bwMode="auto">
          <a:xfrm>
            <a:off x="539750" y="3222625"/>
            <a:ext cx="1979613" cy="522288"/>
          </a:xfrm>
          <a:prstGeom prst="rect">
            <a:avLst/>
          </a:prstGeom>
          <a:noFill/>
          <a:ln w="9525">
            <a:noFill/>
            <a:miter lim="800000"/>
            <a:headEnd/>
            <a:tailEnd/>
          </a:ln>
        </p:spPr>
        <p:txBody>
          <a:bodyPr wrap="none">
            <a:spAutoFit/>
          </a:bodyPr>
          <a:lstStyle/>
          <a:p>
            <a:pPr eaLnBrk="0" hangingPunct="0"/>
            <a:r>
              <a:rPr lang="zh-CN" altLang="zh-CN" sz="2800" b="1">
                <a:solidFill>
                  <a:srgbClr val="FF0000"/>
                </a:solidFill>
                <a:latin typeface="楷体" pitchFamily="49" charset="-122"/>
                <a:ea typeface="楷体" pitchFamily="49" charset="-122"/>
              </a:rPr>
              <a:t>张目结舌</a:t>
            </a:r>
            <a:r>
              <a:rPr lang="zh-CN" altLang="en-US" sz="2800" b="1">
                <a:solidFill>
                  <a:srgbClr val="FF0000"/>
                </a:solidFill>
                <a:latin typeface="楷体" pitchFamily="49" charset="-122"/>
                <a:ea typeface="楷体" pitchFamily="49" charset="-122"/>
              </a:rPr>
              <a:t>：</a:t>
            </a:r>
          </a:p>
        </p:txBody>
      </p:sp>
      <p:sp>
        <p:nvSpPr>
          <p:cNvPr id="38" name="矩形 12"/>
          <p:cNvSpPr>
            <a:spLocks noChangeArrowheads="1"/>
          </p:cNvSpPr>
          <p:nvPr/>
        </p:nvSpPr>
        <p:spPr bwMode="auto">
          <a:xfrm>
            <a:off x="2462213" y="3148013"/>
            <a:ext cx="6430962" cy="954087"/>
          </a:xfrm>
          <a:prstGeom prst="rect">
            <a:avLst/>
          </a:prstGeom>
          <a:noFill/>
          <a:ln w="9525">
            <a:noFill/>
            <a:miter lim="800000"/>
            <a:headEnd/>
            <a:tailEnd/>
          </a:ln>
        </p:spPr>
        <p:txBody>
          <a:bodyPr>
            <a:spAutoFit/>
          </a:bodyPr>
          <a:lstStyle/>
          <a:p>
            <a:pPr eaLnBrk="0" hangingPunct="0"/>
            <a:r>
              <a:rPr lang="zh-CN" altLang="zh-CN" sz="2800" b="1">
                <a:latin typeface="楷体" pitchFamily="49" charset="-122"/>
                <a:ea typeface="楷体" pitchFamily="49" charset="-122"/>
              </a:rPr>
              <a:t>瞪着眼睛说不出话来。形容窘困或惊呆的样子。</a:t>
            </a:r>
            <a:endParaRPr lang="zh-CN" altLang="en-US" sz="2800" b="1">
              <a:latin typeface="楷体" pitchFamily="49" charset="-122"/>
              <a:ea typeface="楷体" pitchFamily="49" charset="-122"/>
            </a:endParaRPr>
          </a:p>
        </p:txBody>
      </p:sp>
      <p:sp>
        <p:nvSpPr>
          <p:cNvPr id="11282" name="矩形 13"/>
          <p:cNvSpPr>
            <a:spLocks noChangeArrowheads="1"/>
          </p:cNvSpPr>
          <p:nvPr/>
        </p:nvSpPr>
        <p:spPr bwMode="auto">
          <a:xfrm>
            <a:off x="539750" y="3990975"/>
            <a:ext cx="2074863" cy="522288"/>
          </a:xfrm>
          <a:prstGeom prst="rect">
            <a:avLst/>
          </a:prstGeom>
          <a:noFill/>
          <a:ln w="9525">
            <a:noFill/>
            <a:miter lim="800000"/>
            <a:headEnd/>
            <a:tailEnd/>
          </a:ln>
        </p:spPr>
        <p:txBody>
          <a:bodyPr>
            <a:spAutoFit/>
          </a:bodyPr>
          <a:lstStyle/>
          <a:p>
            <a:pPr eaLnBrk="0" hangingPunct="0"/>
            <a:r>
              <a:rPr lang="zh-CN" altLang="zh-CN" sz="2800" b="1">
                <a:solidFill>
                  <a:srgbClr val="FF0000"/>
                </a:solidFill>
                <a:latin typeface="楷体" pitchFamily="49" charset="-122"/>
                <a:ea typeface="楷体" pitchFamily="49" charset="-122"/>
              </a:rPr>
              <a:t>连绵不断</a:t>
            </a:r>
            <a:r>
              <a:rPr lang="zh-CN" altLang="en-US" sz="2800" b="1">
                <a:solidFill>
                  <a:srgbClr val="FF0000"/>
                </a:solidFill>
                <a:latin typeface="楷体" pitchFamily="49" charset="-122"/>
                <a:ea typeface="楷体" pitchFamily="49" charset="-122"/>
              </a:rPr>
              <a:t>：</a:t>
            </a:r>
          </a:p>
        </p:txBody>
      </p:sp>
      <p:sp>
        <p:nvSpPr>
          <p:cNvPr id="40" name="矩形 14"/>
          <p:cNvSpPr>
            <a:spLocks noChangeArrowheads="1"/>
          </p:cNvSpPr>
          <p:nvPr/>
        </p:nvSpPr>
        <p:spPr bwMode="auto">
          <a:xfrm>
            <a:off x="2462213" y="3994150"/>
            <a:ext cx="6430962" cy="954088"/>
          </a:xfrm>
          <a:prstGeom prst="rect">
            <a:avLst/>
          </a:prstGeom>
          <a:noFill/>
          <a:ln w="9525">
            <a:noFill/>
            <a:miter lim="800000"/>
            <a:headEnd/>
            <a:tailEnd/>
          </a:ln>
        </p:spPr>
        <p:txBody>
          <a:bodyPr>
            <a:spAutoFit/>
          </a:bodyPr>
          <a:lstStyle/>
          <a:p>
            <a:pPr eaLnBrk="0" hangingPunct="0"/>
            <a:r>
              <a:rPr lang="zh-CN" altLang="zh-CN" sz="2800" b="1">
                <a:latin typeface="楷体" pitchFamily="49" charset="-122"/>
                <a:ea typeface="楷体" pitchFamily="49" charset="-122"/>
              </a:rPr>
              <a:t>形容连续不止</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从不中断。连绵</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连续不断的样子。</a:t>
            </a:r>
            <a:endParaRPr lang="zh-CN" altLang="en-US" sz="2800" b="1">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5" grpId="0"/>
      <p:bldP spid="27" grpId="0"/>
      <p:bldP spid="28" grpId="0"/>
      <p:bldP spid="38" grpId="0"/>
      <p:bldP spid="40" grpId="0"/>
    </p:bld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TotalTime>
  <Words>4494</Words>
  <Application>Microsoft Office PowerPoint</Application>
  <PresentationFormat>全屏显示(16:9)</PresentationFormat>
  <Paragraphs>295</Paragraphs>
  <Slides>47</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47</vt:i4>
      </vt:variant>
    </vt:vector>
  </HeadingPairs>
  <TitlesOfParts>
    <vt:vector size="60" baseType="lpstr">
      <vt:lpstr>Arial</vt:lpstr>
      <vt:lpstr>宋体</vt:lpstr>
      <vt:lpstr>Impact</vt:lpstr>
      <vt:lpstr>Arial Unicode MS</vt:lpstr>
      <vt:lpstr>汉语拼音</vt:lpstr>
      <vt:lpstr>Kaiti SC</vt:lpstr>
      <vt:lpstr>微软雅黑</vt:lpstr>
      <vt:lpstr>楷体</vt:lpstr>
      <vt:lpstr>Xingkai SC</vt:lpstr>
      <vt:lpstr>Times New Roman</vt:lpstr>
      <vt:lpstr>黑体</vt:lpstr>
      <vt:lpstr>Calibri</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679</cp:revision>
  <dcterms:created xsi:type="dcterms:W3CDTF">2018-11-06T06:39:21Z</dcterms:created>
  <dcterms:modified xsi:type="dcterms:W3CDTF">2020-03-27T07:34:30Z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2052-11.1.0.8389</vt:lpwstr>
  </property>
</Properties>
</file>